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1" r:id="rId3"/>
    <p:sldId id="273" r:id="rId4"/>
    <p:sldId id="284" r:id="rId5"/>
    <p:sldId id="285" r:id="rId6"/>
    <p:sldId id="286" r:id="rId7"/>
    <p:sldId id="281" r:id="rId8"/>
    <p:sldId id="279" r:id="rId9"/>
    <p:sldId id="282" r:id="rId10"/>
    <p:sldId id="262" r:id="rId11"/>
    <p:sldId id="274" r:id="rId12"/>
    <p:sldId id="283" r:id="rId13"/>
    <p:sldId id="260" r:id="rId14"/>
    <p:sldId id="275" r:id="rId15"/>
    <p:sldId id="276" r:id="rId16"/>
    <p:sldId id="278" r:id="rId17"/>
    <p:sldId id="258" r:id="rId18"/>
  </p:sldIdLst>
  <p:sldSz cx="12188825" cy="6858000"/>
  <p:notesSz cx="6858000" cy="9144000"/>
  <p:custDataLst>
    <p:tags r:id="rId20"/>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8" autoAdjust="0"/>
    <p:restoredTop sz="94660"/>
  </p:normalViewPr>
  <p:slideViewPr>
    <p:cSldViewPr>
      <p:cViewPr varScale="1">
        <p:scale>
          <a:sx n="69" d="100"/>
          <a:sy n="69" d="100"/>
        </p:scale>
        <p:origin x="708" y="78"/>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C0869-8592-4463-81BD-B328955C5E5B}" type="datetimeFigureOut">
              <a:rPr lang="vi-VN" smtClean="0"/>
              <a:pPr/>
              <a:t>17/01/2020</a:t>
            </a:fld>
            <a:endParaRPr lang="vi-VN"/>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F5EF9-D0BE-4EE3-93F5-41C8B6AB1649}" type="slidenum">
              <a:rPr lang="vi-VN" smtClean="0"/>
              <a:pPr/>
              <a:t>‹#›</a:t>
            </a:fld>
            <a:endParaRPr lang="vi-VN"/>
          </a:p>
        </p:txBody>
      </p:sp>
    </p:spTree>
    <p:extLst>
      <p:ext uri="{BB962C8B-B14F-4D97-AF65-F5344CB8AC3E}">
        <p14:creationId xmlns:p14="http://schemas.microsoft.com/office/powerpoint/2010/main" val="49639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49"/>
            <a:ext cx="12188825" cy="2482851"/>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2700"/>
            </a:lvl1pPr>
            <a:lvl2pPr marL="609493" indent="0" algn="ctr">
              <a:buNone/>
              <a:defRPr sz="2700"/>
            </a:lvl2pPr>
            <a:lvl3pPr marL="1218987" indent="0" algn="ctr">
              <a:buNone/>
              <a:defRPr sz="2400"/>
            </a:lvl3pPr>
            <a:lvl4pPr marL="1828480" indent="0" algn="ctr">
              <a:buNone/>
              <a:defRPr sz="2100"/>
            </a:lvl4pPr>
            <a:lvl5pPr marL="2437973" indent="0" algn="ctr">
              <a:buNone/>
              <a:defRPr sz="2100"/>
            </a:lvl5pPr>
            <a:lvl6pPr marL="3047467" indent="0" algn="ctr">
              <a:buNone/>
              <a:defRPr sz="2100"/>
            </a:lvl6pPr>
            <a:lvl7pPr marL="3656960" indent="0" algn="ctr">
              <a:buNone/>
              <a:defRPr sz="2100"/>
            </a:lvl7pPr>
            <a:lvl8pPr marL="4266453" indent="0" algn="ctr">
              <a:buNone/>
              <a:defRPr sz="2100"/>
            </a:lvl8pPr>
            <a:lvl9pPr marL="4875947" indent="0" algn="ctr">
              <a:buNone/>
              <a:defRPr sz="21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7502" y="4314328"/>
            <a:ext cx="2910082" cy="374643"/>
          </a:xfrm>
        </p:spPr>
        <p:txBody>
          <a:bodyPr/>
          <a:lstStyle/>
          <a:p>
            <a:fld id="{C8917EC1-28AE-4B8C-A0B7-AB632100AF61}" type="datetimeFigureOut">
              <a:rPr lang="en-US" smtClean="0"/>
              <a:pPr/>
              <a:t>1/17/2020</a:t>
            </a:fld>
            <a:endParaRPr lang="en-US"/>
          </a:p>
        </p:txBody>
      </p:sp>
      <p:sp>
        <p:nvSpPr>
          <p:cNvPr id="5" name="Footer Placeholder 4"/>
          <p:cNvSpPr>
            <a:spLocks noGrp="1"/>
          </p:cNvSpPr>
          <p:nvPr>
            <p:ph type="ftr" sz="quarter" idx="11"/>
          </p:nvPr>
        </p:nvSpPr>
        <p:spPr>
          <a:xfrm>
            <a:off x="1371243" y="4323847"/>
            <a:ext cx="6399133" cy="365125"/>
          </a:xfrm>
        </p:spPr>
        <p:txBody>
          <a:bodyPr/>
          <a:lstStyle/>
          <a:p>
            <a:endParaRPr lang="en-US"/>
          </a:p>
        </p:txBody>
      </p:sp>
      <p:sp>
        <p:nvSpPr>
          <p:cNvPr id="6" name="Slide Number Placeholder 5"/>
          <p:cNvSpPr>
            <a:spLocks noGrp="1"/>
          </p:cNvSpPr>
          <p:nvPr>
            <p:ph type="sldNum" sz="quarter" idx="12"/>
          </p:nvPr>
        </p:nvSpPr>
        <p:spPr>
          <a:xfrm>
            <a:off x="8075096" y="1430868"/>
            <a:ext cx="2742486" cy="365125"/>
          </a:xfrm>
        </p:spPr>
        <p:txBody>
          <a:bodyPr/>
          <a:lstStyle/>
          <a:p>
            <a:fld id="{A2D14DE8-BAFE-4789-9DB7-D2C7B84A8D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599" y="4697361"/>
            <a:ext cx="10819216" cy="819355"/>
          </a:xfrm>
        </p:spPr>
        <p:txBody>
          <a:bodyPr anchor="b"/>
          <a:lstStyle>
            <a:lvl1pPr algn="l">
              <a:defRPr sz="43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549" y="941441"/>
            <a:ext cx="10819022" cy="3478161"/>
          </a:xfrm>
        </p:spPr>
        <p:txBody>
          <a:bodyPr anchor="t"/>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685622" y="5516717"/>
            <a:ext cx="10817582" cy="701969"/>
          </a:xfrm>
        </p:spPr>
        <p:txBody>
          <a:bodyPr/>
          <a:lstStyle>
            <a:lvl1pPr marL="0" indent="0" algn="l">
              <a:buNone/>
              <a:defRPr sz="2100"/>
            </a:lvl1pPr>
            <a:lvl2pPr marL="609493" indent="0">
              <a:buNone/>
              <a:defRPr sz="1900"/>
            </a:lvl2pPr>
            <a:lvl3pPr marL="1218987" indent="0">
              <a:buNone/>
              <a:defRPr sz="1600"/>
            </a:lvl3pPr>
            <a:lvl4pPr marL="1828480" indent="0">
              <a:buNone/>
              <a:defRPr sz="1300"/>
            </a:lvl4pPr>
            <a:lvl5pPr marL="2437973" indent="0">
              <a:buNone/>
              <a:defRPr sz="1300"/>
            </a:lvl5pPr>
            <a:lvl6pPr marL="3047467" indent="0">
              <a:buNone/>
              <a:defRPr sz="1300"/>
            </a:lvl6pPr>
            <a:lvl7pPr marL="3656960" indent="0">
              <a:buNone/>
              <a:defRPr sz="1300"/>
            </a:lvl7pPr>
            <a:lvl8pPr marL="4266453" indent="0">
              <a:buNone/>
              <a:defRPr sz="1300"/>
            </a:lvl8pPr>
            <a:lvl9pPr marL="487594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17EC1-28AE-4B8C-A0B7-AB632100AF61}"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êu đề và Chú thích">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49"/>
            <a:ext cx="12188825" cy="2482851"/>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43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2" y="3649135"/>
            <a:ext cx="10127878" cy="999067"/>
          </a:xfrm>
        </p:spPr>
        <p:txBody>
          <a:bodyPr anchor="ctr"/>
          <a:lstStyle>
            <a:lvl1pPr marL="0" indent="0">
              <a:buNone/>
              <a:defRPr sz="2100"/>
            </a:lvl1pPr>
            <a:lvl2pPr marL="609493" indent="0">
              <a:buNone/>
              <a:defRPr sz="1900"/>
            </a:lvl2pPr>
            <a:lvl3pPr marL="1218987" indent="0">
              <a:buNone/>
              <a:defRPr sz="1600"/>
            </a:lvl3pPr>
            <a:lvl4pPr marL="1828480" indent="0">
              <a:buNone/>
              <a:defRPr sz="1300"/>
            </a:lvl4pPr>
            <a:lvl5pPr marL="2437973" indent="0">
              <a:buNone/>
              <a:defRPr sz="1300"/>
            </a:lvl5pPr>
            <a:lvl6pPr marL="3047467" indent="0">
              <a:buNone/>
              <a:defRPr sz="1300"/>
            </a:lvl6pPr>
            <a:lvl7pPr marL="3656960" indent="0">
              <a:buNone/>
              <a:defRPr sz="1300"/>
            </a:lvl7pPr>
            <a:lvl8pPr marL="4266453" indent="0">
              <a:buNone/>
              <a:defRPr sz="1300"/>
            </a:lvl8pPr>
            <a:lvl9pPr marL="4875947" indent="0">
              <a:buNone/>
              <a:defRPr sz="1300"/>
            </a:lvl9pPr>
          </a:lstStyle>
          <a:p>
            <a:pPr lvl="0"/>
            <a:r>
              <a:rPr lang="en-US" smtClean="0"/>
              <a:t>Click to edit Master text styles</a:t>
            </a:r>
          </a:p>
        </p:txBody>
      </p:sp>
      <p:sp>
        <p:nvSpPr>
          <p:cNvPr id="5" name="Date Placeholder 4"/>
          <p:cNvSpPr>
            <a:spLocks noGrp="1"/>
          </p:cNvSpPr>
          <p:nvPr>
            <p:ph type="dt" sz="half" idx="10"/>
          </p:nvPr>
        </p:nvSpPr>
        <p:spPr>
          <a:xfrm>
            <a:off x="7812417" y="381002"/>
            <a:ext cx="2910082" cy="365125"/>
          </a:xfrm>
        </p:spPr>
        <p:txBody>
          <a:bodyPr/>
          <a:lstStyle>
            <a:lvl1pPr algn="r">
              <a:defRPr/>
            </a:lvl1pPr>
          </a:lstStyle>
          <a:p>
            <a:fld id="{C8917EC1-28AE-4B8C-A0B7-AB632100AF61}" type="datetimeFigureOut">
              <a:rPr lang="en-US" smtClean="0"/>
              <a:pPr/>
              <a:t>1/17/2020</a:t>
            </a:fld>
            <a:endParaRPr lang="en-US"/>
          </a:p>
        </p:txBody>
      </p:sp>
      <p:sp>
        <p:nvSpPr>
          <p:cNvPr id="6" name="Footer Placeholder 5"/>
          <p:cNvSpPr>
            <a:spLocks noGrp="1"/>
          </p:cNvSpPr>
          <p:nvPr>
            <p:ph type="ftr" sz="quarter" idx="11"/>
          </p:nvPr>
        </p:nvSpPr>
        <p:spPr>
          <a:xfrm>
            <a:off x="685622" y="379943"/>
            <a:ext cx="6989671" cy="365125"/>
          </a:xfrm>
        </p:spPr>
        <p:txBody>
          <a:bodyPr/>
          <a:lstStyle/>
          <a:p>
            <a:endParaRPr lang="en-US"/>
          </a:p>
        </p:txBody>
      </p:sp>
      <p:sp>
        <p:nvSpPr>
          <p:cNvPr id="7" name="Slide Number Placeholder 6"/>
          <p:cNvSpPr>
            <a:spLocks noGrp="1"/>
          </p:cNvSpPr>
          <p:nvPr>
            <p:ph type="sldNum" sz="quarter" idx="12"/>
          </p:nvPr>
        </p:nvSpPr>
        <p:spPr>
          <a:xfrm>
            <a:off x="10859625" y="381002"/>
            <a:ext cx="643580" cy="365125"/>
          </a:xfrm>
        </p:spPr>
        <p:txBody>
          <a:bodyPr/>
          <a:lstStyle/>
          <a:p>
            <a:fld id="{A2D14DE8-BAFE-4789-9DB7-D2C7B84A8D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rích dẫn cùng với Chú thích">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49"/>
            <a:ext cx="12188825" cy="2482851"/>
          </a:xfrm>
          <a:prstGeom prst="rect">
            <a:avLst/>
          </a:prstGeom>
        </p:spPr>
      </p:pic>
      <p:sp>
        <p:nvSpPr>
          <p:cNvPr id="2" name="Title 1"/>
          <p:cNvSpPr>
            <a:spLocks noGrp="1"/>
          </p:cNvSpPr>
          <p:nvPr>
            <p:ph type="title"/>
          </p:nvPr>
        </p:nvSpPr>
        <p:spPr>
          <a:xfrm>
            <a:off x="1024201" y="753535"/>
            <a:ext cx="10148890" cy="2604495"/>
          </a:xfrm>
        </p:spPr>
        <p:txBody>
          <a:bodyPr anchor="ctr"/>
          <a:lstStyle>
            <a:lvl1pPr algn="l">
              <a:defRPr sz="4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526" y="3365557"/>
            <a:ext cx="9590238" cy="444443"/>
          </a:xfrm>
        </p:spPr>
        <p:txBody>
          <a:bodyPr anchor="t">
            <a:normAutofit/>
          </a:bodyPr>
          <a:lstStyle>
            <a:lvl1pPr marL="0" indent="0">
              <a:buNone/>
              <a:defRPr sz="1900"/>
            </a:lvl1pPr>
            <a:lvl2pPr marL="609493" indent="0">
              <a:buNone/>
              <a:defRPr sz="1900"/>
            </a:lvl2pPr>
            <a:lvl3pPr marL="1218987" indent="0">
              <a:buNone/>
              <a:defRPr sz="1600"/>
            </a:lvl3pPr>
            <a:lvl4pPr marL="1828480" indent="0">
              <a:buNone/>
              <a:defRPr sz="1300"/>
            </a:lvl4pPr>
            <a:lvl5pPr marL="2437973" indent="0">
              <a:buNone/>
              <a:defRPr sz="1300"/>
            </a:lvl5pPr>
            <a:lvl6pPr marL="3047467" indent="0">
              <a:buNone/>
              <a:defRPr sz="1300"/>
            </a:lvl6pPr>
            <a:lvl7pPr marL="3656960" indent="0">
              <a:buNone/>
              <a:defRPr sz="1300"/>
            </a:lvl7pPr>
            <a:lvl8pPr marL="4266453" indent="0">
              <a:buNone/>
              <a:defRPr sz="1300"/>
            </a:lvl8pPr>
            <a:lvl9pPr marL="4875947" indent="0">
              <a:buNone/>
              <a:defRPr sz="1300"/>
            </a:lvl9pPr>
          </a:lstStyle>
          <a:p>
            <a:pPr lvl="0"/>
            <a:r>
              <a:rPr lang="en-US" smtClean="0"/>
              <a:t>Click to edit Master text styles</a:t>
            </a:r>
          </a:p>
        </p:txBody>
      </p:sp>
      <p:sp>
        <p:nvSpPr>
          <p:cNvPr id="4" name="Text Placeholder 3"/>
          <p:cNvSpPr>
            <a:spLocks noGrp="1"/>
          </p:cNvSpPr>
          <p:nvPr>
            <p:ph type="body" sz="half" idx="2"/>
          </p:nvPr>
        </p:nvSpPr>
        <p:spPr>
          <a:xfrm>
            <a:off x="1024201" y="3959865"/>
            <a:ext cx="10148890" cy="679871"/>
          </a:xfrm>
        </p:spPr>
        <p:txBody>
          <a:bodyPr anchor="ctr">
            <a:normAutofit/>
          </a:bodyPr>
          <a:lstStyle>
            <a:lvl1pPr marL="0" indent="0">
              <a:buNone/>
              <a:defRPr sz="2100"/>
            </a:lvl1pPr>
            <a:lvl2pPr marL="609493" indent="0">
              <a:buNone/>
              <a:defRPr sz="1900"/>
            </a:lvl2pPr>
            <a:lvl3pPr marL="1218987" indent="0">
              <a:buNone/>
              <a:defRPr sz="1600"/>
            </a:lvl3pPr>
            <a:lvl4pPr marL="1828480" indent="0">
              <a:buNone/>
              <a:defRPr sz="1300"/>
            </a:lvl4pPr>
            <a:lvl5pPr marL="2437973" indent="0">
              <a:buNone/>
              <a:defRPr sz="1300"/>
            </a:lvl5pPr>
            <a:lvl6pPr marL="3047467" indent="0">
              <a:buNone/>
              <a:defRPr sz="1300"/>
            </a:lvl6pPr>
            <a:lvl7pPr marL="3656960" indent="0">
              <a:buNone/>
              <a:defRPr sz="1300"/>
            </a:lvl7pPr>
            <a:lvl8pPr marL="4266453" indent="0">
              <a:buNone/>
              <a:defRPr sz="1300"/>
            </a:lvl8pPr>
            <a:lvl9pPr marL="4875947" indent="0">
              <a:buNone/>
              <a:defRPr sz="1300"/>
            </a:lvl9pPr>
          </a:lstStyle>
          <a:p>
            <a:pPr lvl="0"/>
            <a:r>
              <a:rPr lang="en-US" smtClean="0"/>
              <a:t>Click to edit Master text styles</a:t>
            </a:r>
          </a:p>
        </p:txBody>
      </p:sp>
      <p:sp>
        <p:nvSpPr>
          <p:cNvPr id="5" name="Date Placeholder 4"/>
          <p:cNvSpPr>
            <a:spLocks noGrp="1"/>
          </p:cNvSpPr>
          <p:nvPr>
            <p:ph type="dt" sz="half" idx="10"/>
          </p:nvPr>
        </p:nvSpPr>
        <p:spPr>
          <a:xfrm>
            <a:off x="7812417" y="381002"/>
            <a:ext cx="2910082" cy="365125"/>
          </a:xfrm>
        </p:spPr>
        <p:txBody>
          <a:bodyPr/>
          <a:lstStyle>
            <a:lvl1pPr algn="r">
              <a:defRPr/>
            </a:lvl1pPr>
          </a:lstStyle>
          <a:p>
            <a:fld id="{C8917EC1-28AE-4B8C-A0B7-AB632100AF61}" type="datetimeFigureOut">
              <a:rPr lang="en-US" smtClean="0"/>
              <a:pPr/>
              <a:t>1/17/2020</a:t>
            </a:fld>
            <a:endParaRPr lang="en-US"/>
          </a:p>
        </p:txBody>
      </p:sp>
      <p:sp>
        <p:nvSpPr>
          <p:cNvPr id="6" name="Footer Placeholder 5"/>
          <p:cNvSpPr>
            <a:spLocks noGrp="1"/>
          </p:cNvSpPr>
          <p:nvPr>
            <p:ph type="ftr" sz="quarter" idx="11"/>
          </p:nvPr>
        </p:nvSpPr>
        <p:spPr>
          <a:xfrm>
            <a:off x="685622" y="379943"/>
            <a:ext cx="6989671" cy="365125"/>
          </a:xfrm>
        </p:spPr>
        <p:txBody>
          <a:bodyPr/>
          <a:lstStyle/>
          <a:p>
            <a:endParaRPr lang="en-US"/>
          </a:p>
        </p:txBody>
      </p:sp>
      <p:sp>
        <p:nvSpPr>
          <p:cNvPr id="7" name="Slide Number Placeholder 6"/>
          <p:cNvSpPr>
            <a:spLocks noGrp="1"/>
          </p:cNvSpPr>
          <p:nvPr>
            <p:ph type="sldNum" sz="quarter" idx="12"/>
          </p:nvPr>
        </p:nvSpPr>
        <p:spPr>
          <a:xfrm>
            <a:off x="10859625" y="381002"/>
            <a:ext cx="643580" cy="365125"/>
          </a:xfrm>
        </p:spPr>
        <p:txBody>
          <a:bodyPr/>
          <a:lstStyle/>
          <a:p>
            <a:fld id="{A2D14DE8-BAFE-4789-9DB7-D2C7B84A8D7D}" type="slidenum">
              <a:rPr lang="en-US" smtClean="0"/>
              <a:pPr/>
              <a:t>‹#›</a:t>
            </a:fld>
            <a:endParaRPr lang="en-US"/>
          </a:p>
        </p:txBody>
      </p:sp>
      <p:sp>
        <p:nvSpPr>
          <p:cNvPr id="9" name="TextBox 8"/>
          <p:cNvSpPr txBox="1"/>
          <p:nvPr/>
        </p:nvSpPr>
        <p:spPr>
          <a:xfrm>
            <a:off x="476127" y="933451"/>
            <a:ext cx="609441" cy="584776"/>
          </a:xfrm>
          <a:prstGeom prst="rect">
            <a:avLst/>
          </a:prstGeom>
        </p:spPr>
        <p:txBody>
          <a:bodyPr vert="horz" lIns="121899" tIns="60949" rIns="121899" bIns="6094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0700" dirty="0">
                <a:solidFill>
                  <a:schemeClr val="tx1"/>
                </a:solidFill>
                <a:effectLst/>
              </a:rPr>
              <a:t>“</a:t>
            </a:r>
          </a:p>
        </p:txBody>
      </p:sp>
      <p:sp>
        <p:nvSpPr>
          <p:cNvPr id="10" name="TextBox 9"/>
          <p:cNvSpPr txBox="1"/>
          <p:nvPr/>
        </p:nvSpPr>
        <p:spPr>
          <a:xfrm>
            <a:off x="10981370" y="2701291"/>
            <a:ext cx="609441" cy="584776"/>
          </a:xfrm>
          <a:prstGeom prst="rect">
            <a:avLst/>
          </a:prstGeom>
        </p:spPr>
        <p:txBody>
          <a:bodyPr vert="horz" lIns="121899" tIns="60949" rIns="121899" bIns="6094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07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anh Thiếp">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49"/>
            <a:ext cx="12188825" cy="2482851"/>
          </a:xfrm>
          <a:prstGeom prst="rect">
            <a:avLst/>
          </a:prstGeom>
        </p:spPr>
      </p:pic>
      <p:sp>
        <p:nvSpPr>
          <p:cNvPr id="2" name="Title 1"/>
          <p:cNvSpPr>
            <a:spLocks noGrp="1"/>
          </p:cNvSpPr>
          <p:nvPr>
            <p:ph type="title"/>
          </p:nvPr>
        </p:nvSpPr>
        <p:spPr>
          <a:xfrm>
            <a:off x="1024228" y="1124703"/>
            <a:ext cx="10143544" cy="2511835"/>
          </a:xfrm>
        </p:spPr>
        <p:txBody>
          <a:bodyPr anchor="b"/>
          <a:lstStyle>
            <a:lvl1pPr algn="l">
              <a:defRPr sz="43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8316"/>
            <a:ext cx="10142013" cy="999885"/>
          </a:xfrm>
        </p:spPr>
        <p:txBody>
          <a:bodyPr anchor="t"/>
          <a:lstStyle>
            <a:lvl1pPr marL="0" indent="0">
              <a:buNone/>
              <a:defRPr sz="2100"/>
            </a:lvl1pPr>
            <a:lvl2pPr marL="609493" indent="0">
              <a:buNone/>
              <a:defRPr sz="1900"/>
            </a:lvl2pPr>
            <a:lvl3pPr marL="1218987" indent="0">
              <a:buNone/>
              <a:defRPr sz="1600"/>
            </a:lvl3pPr>
            <a:lvl4pPr marL="1828480" indent="0">
              <a:buNone/>
              <a:defRPr sz="1300"/>
            </a:lvl4pPr>
            <a:lvl5pPr marL="2437973" indent="0">
              <a:buNone/>
              <a:defRPr sz="1300"/>
            </a:lvl5pPr>
            <a:lvl6pPr marL="3047467" indent="0">
              <a:buNone/>
              <a:defRPr sz="1300"/>
            </a:lvl6pPr>
            <a:lvl7pPr marL="3656960" indent="0">
              <a:buNone/>
              <a:defRPr sz="1300"/>
            </a:lvl7pPr>
            <a:lvl8pPr marL="4266453" indent="0">
              <a:buNone/>
              <a:defRPr sz="1300"/>
            </a:lvl8pPr>
            <a:lvl9pPr marL="4875947" indent="0">
              <a:buNone/>
              <a:defRPr sz="1300"/>
            </a:lvl9pPr>
          </a:lstStyle>
          <a:p>
            <a:pPr lvl="0"/>
            <a:r>
              <a:rPr lang="en-US" smtClean="0"/>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C8917EC1-28AE-4B8C-A0B7-AB632100AF61}" type="datetimeFigureOut">
              <a:rPr lang="en-US" smtClean="0"/>
              <a:pPr/>
              <a:t>1/17/2020</a:t>
            </a:fld>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5" y="381002"/>
            <a:ext cx="643580" cy="365125"/>
          </a:xfrm>
        </p:spPr>
        <p:txBody>
          <a:bodyPr/>
          <a:lstStyle/>
          <a:p>
            <a:fld id="{A2D14DE8-BAFE-4789-9DB7-D2C7B84A8D7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ột">
    <p:spTree>
      <p:nvGrpSpPr>
        <p:cNvPr id="1" name=""/>
        <p:cNvGrpSpPr/>
        <p:nvPr/>
      </p:nvGrpSpPr>
      <p:grpSpPr>
        <a:xfrm>
          <a:off x="0" y="0"/>
          <a:ext cx="0" cy="0"/>
          <a:chOff x="0" y="0"/>
          <a:chExt cx="0" cy="0"/>
        </a:xfrm>
      </p:grpSpPr>
      <p:sp>
        <p:nvSpPr>
          <p:cNvPr id="15" name="Title 1"/>
          <p:cNvSpPr>
            <a:spLocks noGrp="1"/>
          </p:cNvSpPr>
          <p:nvPr>
            <p:ph type="title"/>
          </p:nvPr>
        </p:nvSpPr>
        <p:spPr>
          <a:xfrm>
            <a:off x="2894849" y="762001"/>
            <a:ext cx="8608356"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32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8" name="Text Placeholder 3"/>
          <p:cNvSpPr>
            <a:spLocks noGrp="1"/>
          </p:cNvSpPr>
          <p:nvPr>
            <p:ph type="body" sz="half" idx="15"/>
          </p:nvPr>
        </p:nvSpPr>
        <p:spPr>
          <a:xfrm>
            <a:off x="685620" y="2904566"/>
            <a:ext cx="3455532" cy="3314132"/>
          </a:xfrm>
        </p:spPr>
        <p:txBody>
          <a:bodyPr anchor="t">
            <a:normAutofit/>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9" name="Text Placeholder 4"/>
          <p:cNvSpPr>
            <a:spLocks noGrp="1"/>
          </p:cNvSpPr>
          <p:nvPr>
            <p:ph type="body" sz="quarter" idx="3"/>
          </p:nvPr>
        </p:nvSpPr>
        <p:spPr>
          <a:xfrm>
            <a:off x="4367662" y="2201333"/>
            <a:ext cx="3455532" cy="626535"/>
          </a:xfrm>
        </p:spPr>
        <p:txBody>
          <a:bodyPr anchor="b">
            <a:noAutofit/>
          </a:bodyPr>
          <a:lstStyle>
            <a:lvl1pPr marL="0" indent="0">
              <a:buNone/>
              <a:defRPr sz="32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10" name="Text Placeholder 3"/>
          <p:cNvSpPr>
            <a:spLocks noGrp="1"/>
          </p:cNvSpPr>
          <p:nvPr>
            <p:ph type="body" sz="half" idx="16"/>
          </p:nvPr>
        </p:nvSpPr>
        <p:spPr>
          <a:xfrm>
            <a:off x="4365721" y="2904067"/>
            <a:ext cx="3455532" cy="3314619"/>
          </a:xfrm>
        </p:spPr>
        <p:txBody>
          <a:bodyPr anchor="t">
            <a:normAutofit/>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11" name="Text Placeholder 4"/>
          <p:cNvSpPr>
            <a:spLocks noGrp="1"/>
          </p:cNvSpPr>
          <p:nvPr>
            <p:ph type="body" sz="quarter" idx="13"/>
          </p:nvPr>
        </p:nvSpPr>
        <p:spPr>
          <a:xfrm>
            <a:off x="8049703" y="2192866"/>
            <a:ext cx="3455532" cy="626535"/>
          </a:xfrm>
        </p:spPr>
        <p:txBody>
          <a:bodyPr anchor="b">
            <a:noAutofit/>
          </a:bodyPr>
          <a:lstStyle>
            <a:lvl1pPr marL="0" indent="0">
              <a:buNone/>
              <a:defRPr sz="32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12" name="Text Placeholder 3"/>
          <p:cNvSpPr>
            <a:spLocks noGrp="1"/>
          </p:cNvSpPr>
          <p:nvPr>
            <p:ph type="body" sz="half" idx="17"/>
          </p:nvPr>
        </p:nvSpPr>
        <p:spPr>
          <a:xfrm>
            <a:off x="8049704" y="2904566"/>
            <a:ext cx="3455532" cy="3314132"/>
          </a:xfrm>
        </p:spPr>
        <p:txBody>
          <a:bodyPr anchor="t">
            <a:normAutofit/>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8917EC1-28AE-4B8C-A0B7-AB632100AF61}"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ột Hình ảnh">
    <p:spTree>
      <p:nvGrpSpPr>
        <p:cNvPr id="1" name=""/>
        <p:cNvGrpSpPr/>
        <p:nvPr/>
      </p:nvGrpSpPr>
      <p:grpSpPr>
        <a:xfrm>
          <a:off x="0" y="0"/>
          <a:ext cx="0" cy="0"/>
          <a:chOff x="0" y="0"/>
          <a:chExt cx="0" cy="0"/>
        </a:xfrm>
      </p:grpSpPr>
      <p:sp>
        <p:nvSpPr>
          <p:cNvPr id="30" name="Title 1"/>
          <p:cNvSpPr>
            <a:spLocks noGrp="1"/>
          </p:cNvSpPr>
          <p:nvPr>
            <p:ph type="title"/>
          </p:nvPr>
        </p:nvSpPr>
        <p:spPr>
          <a:xfrm>
            <a:off x="2894849" y="762000"/>
            <a:ext cx="8608356"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440" y="4191002"/>
            <a:ext cx="3450684" cy="682765"/>
          </a:xfrm>
        </p:spPr>
        <p:txBody>
          <a:bodyPr anchor="b">
            <a:noAutofit/>
          </a:bodyPr>
          <a:lstStyle>
            <a:lvl1pPr marL="0" indent="0">
              <a:buNone/>
              <a:defRPr sz="32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0" name="Picture Placeholder 2"/>
          <p:cNvSpPr>
            <a:spLocks noGrp="1" noChangeAspect="1"/>
          </p:cNvSpPr>
          <p:nvPr>
            <p:ph type="pic" idx="15"/>
          </p:nvPr>
        </p:nvSpPr>
        <p:spPr>
          <a:xfrm>
            <a:off x="688440" y="2362200"/>
            <a:ext cx="3450684"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100"/>
            </a:lvl1pPr>
            <a:lvl2pPr marL="609493" indent="0">
              <a:buNone/>
              <a:defRPr sz="2100"/>
            </a:lvl2pPr>
            <a:lvl3pPr marL="1218987" indent="0">
              <a:buNone/>
              <a:defRPr sz="2100"/>
            </a:lvl3pPr>
            <a:lvl4pPr marL="1828480" indent="0">
              <a:buNone/>
              <a:defRPr sz="2100"/>
            </a:lvl4pPr>
            <a:lvl5pPr marL="2437973" indent="0">
              <a:buNone/>
              <a:defRPr sz="2100"/>
            </a:lvl5pPr>
            <a:lvl6pPr marL="3047467" indent="0">
              <a:buNone/>
              <a:defRPr sz="2100"/>
            </a:lvl6pPr>
            <a:lvl7pPr marL="3656960" indent="0">
              <a:buNone/>
              <a:defRPr sz="2100"/>
            </a:lvl7pPr>
            <a:lvl8pPr marL="4266453" indent="0">
              <a:buNone/>
              <a:defRPr sz="2100"/>
            </a:lvl8pPr>
            <a:lvl9pPr marL="4875947" indent="0">
              <a:buNone/>
              <a:defRPr sz="2100"/>
            </a:lvl9pPr>
          </a:lstStyle>
          <a:p>
            <a:r>
              <a:rPr lang="en-US" smtClean="0"/>
              <a:t>Click icon to add picture</a:t>
            </a:r>
            <a:endParaRPr lang="en-US" dirty="0"/>
          </a:p>
        </p:txBody>
      </p:sp>
      <p:sp>
        <p:nvSpPr>
          <p:cNvPr id="21" name="Text Placeholder 3"/>
          <p:cNvSpPr>
            <a:spLocks noGrp="1"/>
          </p:cNvSpPr>
          <p:nvPr>
            <p:ph type="body" sz="half" idx="18"/>
          </p:nvPr>
        </p:nvSpPr>
        <p:spPr>
          <a:xfrm>
            <a:off x="688440" y="4873766"/>
            <a:ext cx="3450684" cy="1344921"/>
          </a:xfrm>
        </p:spPr>
        <p:txBody>
          <a:bodyPr anchor="t">
            <a:normAutofit/>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2" name="Text Placeholder 4"/>
          <p:cNvSpPr>
            <a:spLocks noGrp="1"/>
          </p:cNvSpPr>
          <p:nvPr>
            <p:ph type="body" sz="quarter" idx="3"/>
          </p:nvPr>
        </p:nvSpPr>
        <p:spPr>
          <a:xfrm>
            <a:off x="4373127" y="4191002"/>
            <a:ext cx="3448037" cy="682765"/>
          </a:xfrm>
        </p:spPr>
        <p:txBody>
          <a:bodyPr anchor="b">
            <a:noAutofit/>
          </a:bodyPr>
          <a:lstStyle>
            <a:lvl1pPr marL="0" indent="0">
              <a:buNone/>
              <a:defRPr sz="32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3" name="Picture Placeholder 2"/>
          <p:cNvSpPr>
            <a:spLocks noGrp="1" noChangeAspect="1"/>
          </p:cNvSpPr>
          <p:nvPr>
            <p:ph type="pic" idx="21"/>
          </p:nvPr>
        </p:nvSpPr>
        <p:spPr>
          <a:xfrm>
            <a:off x="4373123"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100"/>
            </a:lvl1pPr>
            <a:lvl2pPr marL="609493" indent="0">
              <a:buNone/>
              <a:defRPr sz="2100"/>
            </a:lvl2pPr>
            <a:lvl3pPr marL="1218987" indent="0">
              <a:buNone/>
              <a:defRPr sz="2100"/>
            </a:lvl3pPr>
            <a:lvl4pPr marL="1828480" indent="0">
              <a:buNone/>
              <a:defRPr sz="2100"/>
            </a:lvl4pPr>
            <a:lvl5pPr marL="2437973" indent="0">
              <a:buNone/>
              <a:defRPr sz="2100"/>
            </a:lvl5pPr>
            <a:lvl6pPr marL="3047467" indent="0">
              <a:buNone/>
              <a:defRPr sz="2100"/>
            </a:lvl6pPr>
            <a:lvl7pPr marL="3656960" indent="0">
              <a:buNone/>
              <a:defRPr sz="2100"/>
            </a:lvl7pPr>
            <a:lvl8pPr marL="4266453" indent="0">
              <a:buNone/>
              <a:defRPr sz="2100"/>
            </a:lvl8pPr>
            <a:lvl9pPr marL="4875947" indent="0">
              <a:buNone/>
              <a:defRPr sz="2100"/>
            </a:lvl9pPr>
          </a:lstStyle>
          <a:p>
            <a:r>
              <a:rPr lang="en-US" smtClean="0"/>
              <a:t>Click icon to add picture</a:t>
            </a:r>
            <a:endParaRPr lang="en-US" dirty="0"/>
          </a:p>
        </p:txBody>
      </p:sp>
      <p:sp>
        <p:nvSpPr>
          <p:cNvPr id="24" name="Text Placeholder 3"/>
          <p:cNvSpPr>
            <a:spLocks noGrp="1"/>
          </p:cNvSpPr>
          <p:nvPr>
            <p:ph type="body" sz="half" idx="19"/>
          </p:nvPr>
        </p:nvSpPr>
        <p:spPr>
          <a:xfrm>
            <a:off x="4373127" y="4873765"/>
            <a:ext cx="3448037" cy="1344921"/>
          </a:xfrm>
        </p:spPr>
        <p:txBody>
          <a:bodyPr anchor="t">
            <a:normAutofit/>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5" name="Text Placeholder 4"/>
          <p:cNvSpPr>
            <a:spLocks noGrp="1"/>
          </p:cNvSpPr>
          <p:nvPr>
            <p:ph type="body" sz="quarter" idx="13"/>
          </p:nvPr>
        </p:nvSpPr>
        <p:spPr>
          <a:xfrm>
            <a:off x="8047636" y="4191002"/>
            <a:ext cx="3455569" cy="682765"/>
          </a:xfrm>
        </p:spPr>
        <p:txBody>
          <a:bodyPr anchor="b">
            <a:noAutofit/>
          </a:bodyPr>
          <a:lstStyle>
            <a:lvl1pPr marL="0" indent="0">
              <a:buNone/>
              <a:defRPr sz="32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6" name="Picture Placeholder 2"/>
          <p:cNvSpPr>
            <a:spLocks noGrp="1" noChangeAspect="1"/>
          </p:cNvSpPr>
          <p:nvPr>
            <p:ph type="pic" idx="22"/>
          </p:nvPr>
        </p:nvSpPr>
        <p:spPr>
          <a:xfrm>
            <a:off x="8047760" y="2362200"/>
            <a:ext cx="3446981"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100"/>
            </a:lvl1pPr>
            <a:lvl2pPr marL="609493" indent="0">
              <a:buNone/>
              <a:defRPr sz="2100"/>
            </a:lvl2pPr>
            <a:lvl3pPr marL="1218987" indent="0">
              <a:buNone/>
              <a:defRPr sz="2100"/>
            </a:lvl3pPr>
            <a:lvl4pPr marL="1828480" indent="0">
              <a:buNone/>
              <a:defRPr sz="2100"/>
            </a:lvl4pPr>
            <a:lvl5pPr marL="2437973" indent="0">
              <a:buNone/>
              <a:defRPr sz="2100"/>
            </a:lvl5pPr>
            <a:lvl6pPr marL="3047467" indent="0">
              <a:buNone/>
              <a:defRPr sz="2100"/>
            </a:lvl6pPr>
            <a:lvl7pPr marL="3656960" indent="0">
              <a:buNone/>
              <a:defRPr sz="2100"/>
            </a:lvl7pPr>
            <a:lvl8pPr marL="4266453" indent="0">
              <a:buNone/>
              <a:defRPr sz="2100"/>
            </a:lvl8pPr>
            <a:lvl9pPr marL="4875947" indent="0">
              <a:buNone/>
              <a:defRPr sz="2100"/>
            </a:lvl9pPr>
          </a:lstStyle>
          <a:p>
            <a:r>
              <a:rPr lang="en-US" smtClean="0"/>
              <a:t>Click icon to add picture</a:t>
            </a:r>
            <a:endParaRPr lang="en-US" dirty="0"/>
          </a:p>
        </p:txBody>
      </p:sp>
      <p:sp>
        <p:nvSpPr>
          <p:cNvPr id="27" name="Text Placeholder 3"/>
          <p:cNvSpPr>
            <a:spLocks noGrp="1"/>
          </p:cNvSpPr>
          <p:nvPr>
            <p:ph type="body" sz="half" idx="20"/>
          </p:nvPr>
        </p:nvSpPr>
        <p:spPr>
          <a:xfrm>
            <a:off x="8047636" y="4873764"/>
            <a:ext cx="3451546" cy="1344921"/>
          </a:xfrm>
        </p:spPr>
        <p:txBody>
          <a:bodyPr anchor="t">
            <a:normAutofit/>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8917EC1-28AE-4B8C-A0B7-AB632100AF61}"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917EC1-28AE-4B8C-A0B7-AB632100AF61}"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êu đề Dọc và Văn bả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49"/>
            <a:ext cx="12188825" cy="2482851"/>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202" y="745068"/>
            <a:ext cx="8202065"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2417" y="379943"/>
            <a:ext cx="2910082" cy="365125"/>
          </a:xfrm>
        </p:spPr>
        <p:txBody>
          <a:bodyPr/>
          <a:lstStyle>
            <a:lvl1pPr algn="r">
              <a:defRPr/>
            </a:lvl1pPr>
          </a:lstStyle>
          <a:p>
            <a:fld id="{C8917EC1-28AE-4B8C-A0B7-AB632100AF61}" type="datetimeFigureOut">
              <a:rPr lang="en-US" smtClean="0"/>
              <a:pPr/>
              <a:t>1/17/2020</a:t>
            </a:fld>
            <a:endParaRPr lang="en-US"/>
          </a:p>
        </p:txBody>
      </p:sp>
      <p:sp>
        <p:nvSpPr>
          <p:cNvPr id="5" name="Footer Placeholder 4"/>
          <p:cNvSpPr>
            <a:spLocks noGrp="1"/>
          </p:cNvSpPr>
          <p:nvPr>
            <p:ph type="ftr" sz="quarter" idx="11"/>
          </p:nvPr>
        </p:nvSpPr>
        <p:spPr>
          <a:xfrm>
            <a:off x="685622" y="381002"/>
            <a:ext cx="6989671" cy="365125"/>
          </a:xfrm>
        </p:spPr>
        <p:txBody>
          <a:bodyPr/>
          <a:lstStyle/>
          <a:p>
            <a:endParaRPr lang="en-US"/>
          </a:p>
        </p:txBody>
      </p:sp>
      <p:sp>
        <p:nvSpPr>
          <p:cNvPr id="6" name="Slide Number Placeholder 5"/>
          <p:cNvSpPr>
            <a:spLocks noGrp="1"/>
          </p:cNvSpPr>
          <p:nvPr>
            <p:ph type="sldNum" sz="quarter" idx="12"/>
          </p:nvPr>
        </p:nvSpPr>
        <p:spPr>
          <a:xfrm>
            <a:off x="10859625" y="381002"/>
            <a:ext cx="643580" cy="365125"/>
          </a:xfrm>
        </p:spPr>
        <p:txBody>
          <a:bodyPr/>
          <a:lstStyle/>
          <a:p>
            <a:fld id="{A2D14DE8-BAFE-4789-9DB7-D2C7B84A8D7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685800" y="2193925"/>
            <a:ext cx="5332413" cy="402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Media Placeholder 3"/>
          <p:cNvSpPr>
            <a:spLocks noGrp="1"/>
          </p:cNvSpPr>
          <p:nvPr>
            <p:ph type="media" sz="half" idx="2"/>
          </p:nvPr>
        </p:nvSpPr>
        <p:spPr>
          <a:xfrm>
            <a:off x="6170613" y="2193925"/>
            <a:ext cx="5332412" cy="4024313"/>
          </a:xfrm>
        </p:spPr>
        <p:txBody>
          <a:bodyPr/>
          <a:lstStyle/>
          <a:p>
            <a:endParaRPr lang="vi-VN"/>
          </a:p>
        </p:txBody>
      </p:sp>
      <p:sp>
        <p:nvSpPr>
          <p:cNvPr id="5" name="Date Placeholder 4"/>
          <p:cNvSpPr>
            <a:spLocks noGrp="1"/>
          </p:cNvSpPr>
          <p:nvPr>
            <p:ph type="dt" sz="half" idx="10"/>
          </p:nvPr>
        </p:nvSpPr>
        <p:spPr/>
        <p:txBody>
          <a:bodyPr/>
          <a:lstStyle/>
          <a:p>
            <a:fld id="{C8917EC1-28AE-4B8C-A0B7-AB632100AF61}"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162" y="609600"/>
            <a:ext cx="10360501"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162" y="1981200"/>
            <a:ext cx="10360501" cy="4114800"/>
          </a:xfrm>
        </p:spPr>
        <p:txBody>
          <a:bodyPr/>
          <a:lstStyle/>
          <a:p>
            <a:pPr lvl="0"/>
            <a:endParaRPr lang="en-US" noProof="0" smtClean="0"/>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4E1D9A1A-D9D6-4D66-B704-C48E5BEBC9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917EC1-28AE-4B8C-A0B7-AB632100AF61}"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Đầu trang của Phầ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75149"/>
            <a:ext cx="12188825" cy="2482851"/>
          </a:xfrm>
          <a:prstGeom prst="rect">
            <a:avLst/>
          </a:prstGeom>
        </p:spPr>
      </p:pic>
      <p:sp>
        <p:nvSpPr>
          <p:cNvPr id="2" name="Title 1"/>
          <p:cNvSpPr>
            <a:spLocks noGrp="1"/>
          </p:cNvSpPr>
          <p:nvPr>
            <p:ph type="title"/>
          </p:nvPr>
        </p:nvSpPr>
        <p:spPr>
          <a:xfrm>
            <a:off x="685625" y="753535"/>
            <a:ext cx="10817581" cy="2801935"/>
          </a:xfrm>
        </p:spPr>
        <p:txBody>
          <a:bodyPr anchor="b">
            <a:normAutofit/>
          </a:bodyPr>
          <a:lstStyle>
            <a:lvl1pPr algn="r">
              <a:defRPr sz="5300"/>
            </a:lvl1pPr>
          </a:lstStyle>
          <a:p>
            <a:r>
              <a:rPr lang="en-US" smtClean="0"/>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900">
                <a:solidFill>
                  <a:schemeClr val="tx1">
                    <a:tint val="75000"/>
                  </a:schemeClr>
                </a:solidFill>
              </a:defRPr>
            </a:lvl1pPr>
            <a:lvl2pPr marL="609493" indent="0">
              <a:buNone/>
              <a:defRPr sz="2700">
                <a:solidFill>
                  <a:schemeClr val="tx1">
                    <a:tint val="75000"/>
                  </a:schemeClr>
                </a:solidFill>
              </a:defRPr>
            </a:lvl2pPr>
            <a:lvl3pPr marL="1218987" indent="0">
              <a:buNone/>
              <a:defRPr sz="2400">
                <a:solidFill>
                  <a:schemeClr val="tx1">
                    <a:tint val="75000"/>
                  </a:schemeClr>
                </a:solidFill>
              </a:defRPr>
            </a:lvl3pPr>
            <a:lvl4pPr marL="1828480" indent="0">
              <a:buNone/>
              <a:defRPr sz="2100">
                <a:solidFill>
                  <a:schemeClr val="tx1">
                    <a:tint val="75000"/>
                  </a:schemeClr>
                </a:solidFill>
              </a:defRPr>
            </a:lvl4pPr>
            <a:lvl5pPr marL="2437973" indent="0">
              <a:buNone/>
              <a:defRPr sz="2100">
                <a:solidFill>
                  <a:schemeClr val="tx1">
                    <a:tint val="75000"/>
                  </a:schemeClr>
                </a:solidFill>
              </a:defRPr>
            </a:lvl5pPr>
            <a:lvl6pPr marL="3047467" indent="0">
              <a:buNone/>
              <a:defRPr sz="2100">
                <a:solidFill>
                  <a:schemeClr val="tx1">
                    <a:tint val="75000"/>
                  </a:schemeClr>
                </a:solidFill>
              </a:defRPr>
            </a:lvl6pPr>
            <a:lvl7pPr marL="3656960" indent="0">
              <a:buNone/>
              <a:defRPr sz="2100">
                <a:solidFill>
                  <a:schemeClr val="tx1">
                    <a:tint val="75000"/>
                  </a:schemeClr>
                </a:solidFill>
              </a:defRPr>
            </a:lvl7pPr>
            <a:lvl8pPr marL="4266453" indent="0">
              <a:buNone/>
              <a:defRPr sz="2100">
                <a:solidFill>
                  <a:schemeClr val="tx1">
                    <a:tint val="75000"/>
                  </a:schemeClr>
                </a:solidFill>
              </a:defRPr>
            </a:lvl8pPr>
            <a:lvl9pPr marL="4875947"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2417" y="381002"/>
            <a:ext cx="2910082" cy="365125"/>
          </a:xfrm>
        </p:spPr>
        <p:txBody>
          <a:bodyPr/>
          <a:lstStyle>
            <a:lvl1pPr algn="r">
              <a:defRPr/>
            </a:lvl1pPr>
          </a:lstStyle>
          <a:p>
            <a:fld id="{C8917EC1-28AE-4B8C-A0B7-AB632100AF61}" type="datetimeFigureOut">
              <a:rPr lang="en-US" smtClean="0"/>
              <a:pPr/>
              <a:t>1/17/2020</a:t>
            </a:fld>
            <a:endParaRPr lang="en-US"/>
          </a:p>
        </p:txBody>
      </p:sp>
      <p:sp>
        <p:nvSpPr>
          <p:cNvPr id="5" name="Footer Placeholder 4"/>
          <p:cNvSpPr>
            <a:spLocks noGrp="1"/>
          </p:cNvSpPr>
          <p:nvPr>
            <p:ph type="ftr" sz="quarter" idx="11"/>
          </p:nvPr>
        </p:nvSpPr>
        <p:spPr>
          <a:xfrm>
            <a:off x="685622" y="381004"/>
            <a:ext cx="6989671" cy="364065"/>
          </a:xfrm>
        </p:spPr>
        <p:txBody>
          <a:bodyPr/>
          <a:lstStyle/>
          <a:p>
            <a:endParaRPr lang="en-US"/>
          </a:p>
        </p:txBody>
      </p:sp>
      <p:sp>
        <p:nvSpPr>
          <p:cNvPr id="6" name="Slide Number Placeholder 5"/>
          <p:cNvSpPr>
            <a:spLocks noGrp="1"/>
          </p:cNvSpPr>
          <p:nvPr>
            <p:ph type="sldNum" sz="quarter" idx="12"/>
          </p:nvPr>
        </p:nvSpPr>
        <p:spPr>
          <a:xfrm>
            <a:off x="10859625" y="381002"/>
            <a:ext cx="643580" cy="365125"/>
          </a:xfrm>
        </p:spPr>
        <p:txBody>
          <a:bodyPr/>
          <a:lstStyle/>
          <a:p>
            <a:fld id="{A2D14DE8-BAFE-4789-9DB7-D2C7B84A8D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917EC1-28AE-4B8C-A0B7-AB632100AF61}"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173" y="2183803"/>
            <a:ext cx="5078668" cy="823912"/>
          </a:xfrm>
        </p:spPr>
        <p:txBody>
          <a:bodyPr anchor="b">
            <a:normAutofit/>
          </a:bodyPr>
          <a:lstStyle>
            <a:lvl1pPr marL="0" indent="0">
              <a:buNone/>
              <a:defRPr sz="37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85624" y="3132668"/>
            <a:ext cx="531039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9133" y="2183803"/>
            <a:ext cx="5104070" cy="823912"/>
          </a:xfrm>
        </p:spPr>
        <p:txBody>
          <a:bodyPr anchor="b">
            <a:normAutofit/>
          </a:bodyPr>
          <a:lstStyle>
            <a:lvl1pPr marL="0" indent="0">
              <a:buNone/>
              <a:defRPr sz="37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0593" y="3132668"/>
            <a:ext cx="533261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917EC1-28AE-4B8C-A0B7-AB632100AF61}" type="datetimeFigureOut">
              <a:rPr lang="en-US" smtClean="0"/>
              <a:pPr/>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917EC1-28AE-4B8C-A0B7-AB632100AF61}"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17EC1-28AE-4B8C-A0B7-AB632100AF61}" type="datetimeFigureOut">
              <a:rPr lang="en-US" smtClean="0"/>
              <a:pPr/>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4300"/>
            </a:lvl1pPr>
          </a:lstStyle>
          <a:p>
            <a:r>
              <a:rPr lang="en-US" smtClean="0"/>
              <a:t>Click to edit Master title style</a:t>
            </a:r>
            <a:endParaRPr lang="en-US" dirty="0"/>
          </a:p>
        </p:txBody>
      </p:sp>
      <p:sp>
        <p:nvSpPr>
          <p:cNvPr id="3" name="Content Placeholder 2"/>
          <p:cNvSpPr>
            <a:spLocks noGrp="1"/>
          </p:cNvSpPr>
          <p:nvPr>
            <p:ph idx="1"/>
          </p:nvPr>
        </p:nvSpPr>
        <p:spPr>
          <a:xfrm>
            <a:off x="4994280" y="746760"/>
            <a:ext cx="6508923"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2100"/>
            </a:lvl1pPr>
            <a:lvl2pPr marL="609493" indent="0">
              <a:buNone/>
              <a:defRPr sz="1900"/>
            </a:lvl2pPr>
            <a:lvl3pPr marL="1218987" indent="0">
              <a:buNone/>
              <a:defRPr sz="1600"/>
            </a:lvl3pPr>
            <a:lvl4pPr marL="1828480" indent="0">
              <a:buNone/>
              <a:defRPr sz="1300"/>
            </a:lvl4pPr>
            <a:lvl5pPr marL="2437973" indent="0">
              <a:buNone/>
              <a:defRPr sz="1300"/>
            </a:lvl5pPr>
            <a:lvl6pPr marL="3047467" indent="0">
              <a:buNone/>
              <a:defRPr sz="1300"/>
            </a:lvl6pPr>
            <a:lvl7pPr marL="3656960" indent="0">
              <a:buNone/>
              <a:defRPr sz="1300"/>
            </a:lvl7pPr>
            <a:lvl8pPr marL="4266453" indent="0">
              <a:buNone/>
              <a:defRPr sz="1300"/>
            </a:lvl8pPr>
            <a:lvl9pPr marL="487594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17EC1-28AE-4B8C-A0B7-AB632100AF61}"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43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59190" y="751243"/>
            <a:ext cx="3644013" cy="5467443"/>
          </a:xfrm>
        </p:spPr>
        <p:txBody>
          <a:bodyPr anchor="t"/>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2100"/>
            </a:lvl1pPr>
            <a:lvl2pPr marL="609493" indent="0">
              <a:buNone/>
              <a:defRPr sz="1900"/>
            </a:lvl2pPr>
            <a:lvl3pPr marL="1218987" indent="0">
              <a:buNone/>
              <a:defRPr sz="1600"/>
            </a:lvl3pPr>
            <a:lvl4pPr marL="1828480" indent="0">
              <a:buNone/>
              <a:defRPr sz="1300"/>
            </a:lvl4pPr>
            <a:lvl5pPr marL="2437973" indent="0">
              <a:buNone/>
              <a:defRPr sz="1300"/>
            </a:lvl5pPr>
            <a:lvl6pPr marL="3047467" indent="0">
              <a:buNone/>
              <a:defRPr sz="1300"/>
            </a:lvl6pPr>
            <a:lvl7pPr marL="3656960" indent="0">
              <a:buNone/>
              <a:defRPr sz="1300"/>
            </a:lvl7pPr>
            <a:lvl8pPr marL="4266453" indent="0">
              <a:buNone/>
              <a:defRPr sz="1300"/>
            </a:lvl8pPr>
            <a:lvl9pPr marL="487594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17EC1-28AE-4B8C-A0B7-AB632100AF61}"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14DE8-BAFE-4789-9DB7-D2C7B84A8D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12188825" cy="1441451"/>
          </a:xfrm>
          <a:prstGeom prst="rect">
            <a:avLst/>
          </a:prstGeom>
        </p:spPr>
      </p:pic>
      <p:sp>
        <p:nvSpPr>
          <p:cNvPr id="2" name="Title Placeholder 1"/>
          <p:cNvSpPr>
            <a:spLocks noGrp="1"/>
          </p:cNvSpPr>
          <p:nvPr>
            <p:ph type="title"/>
          </p:nvPr>
        </p:nvSpPr>
        <p:spPr>
          <a:xfrm>
            <a:off x="2894846" y="764374"/>
            <a:ext cx="8608358" cy="1293028"/>
          </a:xfrm>
          <a:prstGeom prst="rect">
            <a:avLst/>
          </a:prstGeom>
        </p:spPr>
        <p:txBody>
          <a:bodyPr vert="horz" lIns="121899" tIns="60949" rIns="121899" bIns="60949" rtlCol="0" anchor="ctr">
            <a:normAutofit/>
          </a:bodyPr>
          <a:lstStyle/>
          <a:p>
            <a:r>
              <a:rPr lang="vi-VN" smtClean="0"/>
              <a:t>Bấm để sửa kiểu tiêu đề Bản cái</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121899" tIns="60949" rIns="121899" bIns="60949" rtlCol="0">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Date Placeholder 3"/>
          <p:cNvSpPr>
            <a:spLocks noGrp="1"/>
          </p:cNvSpPr>
          <p:nvPr>
            <p:ph type="dt" sz="half" idx="2"/>
          </p:nvPr>
        </p:nvSpPr>
        <p:spPr>
          <a:xfrm>
            <a:off x="8593122" y="6356352"/>
            <a:ext cx="2910082" cy="365125"/>
          </a:xfrm>
          <a:prstGeom prst="rect">
            <a:avLst/>
          </a:prstGeom>
        </p:spPr>
        <p:txBody>
          <a:bodyPr vert="horz" lIns="121899" tIns="60949" rIns="121899" bIns="60949" rtlCol="0" anchor="ctr"/>
          <a:lstStyle>
            <a:lvl1pPr algn="r">
              <a:defRPr sz="1400">
                <a:solidFill>
                  <a:schemeClr val="tx1">
                    <a:tint val="75000"/>
                  </a:schemeClr>
                </a:solidFill>
              </a:defRPr>
            </a:lvl1pPr>
          </a:lstStyle>
          <a:p>
            <a:fld id="{C8917EC1-28AE-4B8C-A0B7-AB632100AF61}" type="datetimeFigureOut">
              <a:rPr lang="en-US" smtClean="0"/>
              <a:pPr/>
              <a:t>1/17/2020</a:t>
            </a:fld>
            <a:endParaRPr lang="en-US"/>
          </a:p>
        </p:txBody>
      </p:sp>
      <p:sp>
        <p:nvSpPr>
          <p:cNvPr id="5" name="Footer Placeholder 4"/>
          <p:cNvSpPr>
            <a:spLocks noGrp="1"/>
          </p:cNvSpPr>
          <p:nvPr>
            <p:ph type="ftr" sz="quarter" idx="3"/>
          </p:nvPr>
        </p:nvSpPr>
        <p:spPr>
          <a:xfrm>
            <a:off x="685621" y="6355847"/>
            <a:ext cx="7770376" cy="365125"/>
          </a:xfrm>
          <a:prstGeom prst="rect">
            <a:avLst/>
          </a:prstGeom>
        </p:spPr>
        <p:txBody>
          <a:bodyPr vert="horz" lIns="121899" tIns="60949" rIns="121899" bIns="60949" rtlCol="0" anchor="ctr"/>
          <a:lstStyle>
            <a:lvl1pPr algn="l">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2"/>
            <a:ext cx="2742486" cy="365125"/>
          </a:xfrm>
          <a:prstGeom prst="rect">
            <a:avLst/>
          </a:prstGeom>
        </p:spPr>
        <p:txBody>
          <a:bodyPr vert="horz" lIns="121899" tIns="60949" rIns="121899" bIns="60949" rtlCol="0" anchor="ctr"/>
          <a:lstStyle>
            <a:lvl1pPr algn="r">
              <a:defRPr sz="1400">
                <a:solidFill>
                  <a:schemeClr val="tx1">
                    <a:tint val="75000"/>
                  </a:schemeClr>
                </a:solidFill>
              </a:defRPr>
            </a:lvl1pPr>
          </a:lstStyle>
          <a:p>
            <a:fld id="{A2D14DE8-BAFE-4789-9DB7-D2C7B84A8D7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r" defTabSz="1218987" rtl="0" eaLnBrk="1" latinLnBrk="0" hangingPunct="1">
        <a:lnSpc>
          <a:spcPct val="90000"/>
        </a:lnSpc>
        <a:spcBef>
          <a:spcPct val="0"/>
        </a:spcBef>
        <a:buNone/>
        <a:defRPr sz="5300" b="0" i="0" u="none" kern="1200" cap="all" baseline="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333"/>
        </a:spcBef>
        <a:buFont typeface="Arial" panose="020B0604020202020204" pitchFamily="34" charset="0"/>
        <a:buChar char="•"/>
        <a:defRPr sz="2900" kern="1200">
          <a:solidFill>
            <a:schemeClr val="tx1"/>
          </a:solidFill>
          <a:latin typeface="+mn-lt"/>
          <a:ea typeface="+mn-ea"/>
          <a:cs typeface="+mn-cs"/>
        </a:defRPr>
      </a:lvl1pPr>
      <a:lvl2pPr marL="914240" indent="-304747" algn="l" defTabSz="1218987" rtl="0" eaLnBrk="1" latinLnBrk="0" hangingPunct="1">
        <a:lnSpc>
          <a:spcPct val="90000"/>
        </a:lnSpc>
        <a:spcBef>
          <a:spcPts val="667"/>
        </a:spcBef>
        <a:buFont typeface="Arial" panose="020B0604020202020204" pitchFamily="34" charset="0"/>
        <a:buChar char="•"/>
        <a:defRPr sz="2700" kern="1200">
          <a:solidFill>
            <a:schemeClr val="tx1"/>
          </a:solidFill>
          <a:latin typeface="+mn-lt"/>
          <a:ea typeface="+mn-ea"/>
          <a:cs typeface="+mn-cs"/>
        </a:defRPr>
      </a:lvl2pPr>
      <a:lvl3pPr marL="1523733" indent="-304747" algn="l" defTabSz="1218987"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3pPr>
      <a:lvl4pPr marL="2133227" indent="-304747" algn="l" defTabSz="1218987" rtl="0" eaLnBrk="1" latinLnBrk="0" hangingPunct="1">
        <a:lnSpc>
          <a:spcPct val="90000"/>
        </a:lnSpc>
        <a:spcBef>
          <a:spcPts val="667"/>
        </a:spcBef>
        <a:buFont typeface="Arial" panose="020B0604020202020204" pitchFamily="34" charset="0"/>
        <a:buChar char="•"/>
        <a:defRPr sz="2100" kern="1200">
          <a:solidFill>
            <a:schemeClr val="tx1"/>
          </a:solidFill>
          <a:latin typeface="+mn-lt"/>
          <a:ea typeface="+mn-ea"/>
          <a:cs typeface="+mn-cs"/>
        </a:defRPr>
      </a:lvl4pPr>
      <a:lvl5pPr marL="2742720" indent="-304747" algn="l" defTabSz="1218987" rtl="0" eaLnBrk="1" latinLnBrk="0" hangingPunct="1">
        <a:lnSpc>
          <a:spcPct val="90000"/>
        </a:lnSpc>
        <a:spcBef>
          <a:spcPts val="667"/>
        </a:spcBef>
        <a:buFont typeface="Arial" panose="020B0604020202020204" pitchFamily="34" charset="0"/>
        <a:buChar char="•"/>
        <a:defRPr sz="2100" kern="1200">
          <a:solidFill>
            <a:schemeClr val="tx1"/>
          </a:solidFill>
          <a:latin typeface="+mn-lt"/>
          <a:ea typeface="+mn-ea"/>
          <a:cs typeface="+mn-cs"/>
        </a:defRPr>
      </a:lvl5pPr>
      <a:lvl6pPr marL="3352213" indent="-304747" algn="l" defTabSz="1218987" rtl="0" eaLnBrk="1" latinLnBrk="0" hangingPunct="1">
        <a:lnSpc>
          <a:spcPct val="90000"/>
        </a:lnSpc>
        <a:spcBef>
          <a:spcPts val="667"/>
        </a:spcBef>
        <a:buFont typeface="Arial" panose="020B0604020202020204" pitchFamily="34" charset="0"/>
        <a:buChar char="•"/>
        <a:defRPr sz="2100" kern="1200">
          <a:solidFill>
            <a:schemeClr val="tx1"/>
          </a:solidFill>
          <a:latin typeface="+mn-lt"/>
          <a:ea typeface="+mn-ea"/>
          <a:cs typeface="+mn-cs"/>
        </a:defRPr>
      </a:lvl6pPr>
      <a:lvl7pPr marL="3961707" indent="-304747" algn="l" defTabSz="1218987" rtl="0" eaLnBrk="1" latinLnBrk="0" hangingPunct="1">
        <a:lnSpc>
          <a:spcPct val="90000"/>
        </a:lnSpc>
        <a:spcBef>
          <a:spcPts val="667"/>
        </a:spcBef>
        <a:buFont typeface="Arial" panose="020B0604020202020204" pitchFamily="34" charset="0"/>
        <a:buChar char="•"/>
        <a:defRPr sz="2100" kern="1200">
          <a:solidFill>
            <a:schemeClr val="tx1"/>
          </a:solidFill>
          <a:latin typeface="+mn-lt"/>
          <a:ea typeface="+mn-ea"/>
          <a:cs typeface="+mn-cs"/>
        </a:defRPr>
      </a:lvl7pPr>
      <a:lvl8pPr marL="4571200" indent="-304747" algn="l" defTabSz="1218987" rtl="0" eaLnBrk="1" latinLnBrk="0" hangingPunct="1">
        <a:lnSpc>
          <a:spcPct val="90000"/>
        </a:lnSpc>
        <a:spcBef>
          <a:spcPts val="667"/>
        </a:spcBef>
        <a:buFont typeface="Arial" panose="020B0604020202020204" pitchFamily="34" charset="0"/>
        <a:buChar char="•"/>
        <a:defRPr sz="2100" kern="1200">
          <a:solidFill>
            <a:schemeClr val="tx1"/>
          </a:solidFill>
          <a:latin typeface="+mn-lt"/>
          <a:ea typeface="+mn-ea"/>
          <a:cs typeface="+mn-cs"/>
        </a:defRPr>
      </a:lvl8pPr>
      <a:lvl9pPr marL="5180693" indent="-304747" algn="l" defTabSz="1218987" rtl="0" eaLnBrk="1" latinLnBrk="0" hangingPunct="1">
        <a:lnSpc>
          <a:spcPct val="90000"/>
        </a:lnSpc>
        <a:spcBef>
          <a:spcPts val="667"/>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hyperlink" Target="https://www.google.com.vn/url?sa=i&amp;rct=j&amp;q=&amp;esrc=s&amp;source=images&amp;cd=&amp;cad=rja&amp;uact=8&amp;ved=2ahUKEwihks-_hJXgAhWB7WEKHZRFAHsQjRx6BAgBEAU&amp;url=http://vforum.vn/diendan/showthread.php?97988-Tong-hop-nhung-hinh-anh-dep-ve-Da-Nang&amp;psig=AOvVaw36wm1HmOoK49WqW4RkXFz9&amp;ust=1548921333553923" TargetMode="External"/><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wmf"/><Relationship Id="rId2" Type="http://schemas.openxmlformats.org/officeDocument/2006/relationships/image" Target="../media/image14.jpe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496" y="4071942"/>
            <a:ext cx="11715832" cy="1297854"/>
          </a:xfrm>
        </p:spPr>
        <p:txBody>
          <a:bodyPr>
            <a:normAutofit fontScale="90000"/>
          </a:bodyPr>
          <a:lstStyle/>
          <a:p>
            <a:pPr algn="ctr">
              <a:lnSpc>
                <a:spcPct val="110000"/>
              </a:lnSpc>
            </a:pPr>
            <a:r>
              <a:rPr lang="en-US" sz="6100" b="1" dirty="0" smtClean="0">
                <a:solidFill>
                  <a:srgbClr val="FF0000"/>
                </a:solidFill>
                <a:latin typeface="Arial" panose="020B0604020202020204" pitchFamily="34" charset="0"/>
                <a:cs typeface="Arial" panose="020B0604020202020204" pitchFamily="34" charset="0"/>
              </a:rPr>
              <a:t>HỘI NGHỊ TRAO ĐỔI KINH NGHIỆM KHẢO SÁT, THIẾT KẾ</a:t>
            </a:r>
            <a:r>
              <a:rPr lang="en-US" sz="6100" dirty="0" smtClean="0">
                <a:latin typeface="Arial" panose="020B0604020202020204" pitchFamily="34" charset="0"/>
                <a:cs typeface="Arial" panose="020B0604020202020204" pitchFamily="34" charset="0"/>
              </a:rPr>
              <a:t/>
            </a:r>
            <a:br>
              <a:rPr lang="en-US" sz="6100" dirty="0" smtClean="0">
                <a:latin typeface="Arial" panose="020B0604020202020204" pitchFamily="34" charset="0"/>
                <a:cs typeface="Arial" panose="020B0604020202020204" pitchFamily="34" charset="0"/>
              </a:rPr>
            </a:br>
            <a:r>
              <a:rPr lang="en-US" sz="6100" dirty="0" smtClean="0">
                <a:latin typeface="Arial" panose="020B0604020202020204" pitchFamily="34" charset="0"/>
                <a:cs typeface="Arial" panose="020B0604020202020204" pitchFamily="34" charset="0"/>
              </a:rPr>
              <a:t/>
            </a:r>
            <a:br>
              <a:rPr lang="en-US" sz="6100" dirty="0" smtClean="0">
                <a:latin typeface="Arial" panose="020B0604020202020204" pitchFamily="34" charset="0"/>
                <a:cs typeface="Arial" panose="020B0604020202020204" pitchFamily="34" charset="0"/>
              </a:rPr>
            </a:br>
            <a:r>
              <a:rPr lang="en-US" sz="2900" b="1" dirty="0" smtClean="0">
                <a:solidFill>
                  <a:srgbClr val="FFFF00"/>
                </a:solidFill>
                <a:latin typeface="Arial" panose="020B0604020202020204" pitchFamily="34" charset="0"/>
                <a:cs typeface="Arial" panose="020B0604020202020204" pitchFamily="34" charset="0"/>
              </a:rPr>
              <a:t>NỘI DUNG: NGHIÊN CỨU LỰA CHỌN GIẢI PHÁP KẾT CẤU NHỊP DẦM HỖN HỢP CẦU TUẦN TRÊN TUYẾN CAO TỐC CAM LỘ - LA SƠN</a:t>
            </a:r>
            <a:endParaRPr lang="en-US" sz="2900" b="1"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57908" y="331516"/>
            <a:ext cx="9446339" cy="597154"/>
          </a:xfrm>
        </p:spPr>
        <p:txBody>
          <a:bodyPr>
            <a:normAutofit/>
          </a:bodyPr>
          <a:lstStyle/>
          <a:p>
            <a:pPr algn="ctr"/>
            <a:r>
              <a:rPr lang="en-US" b="1" dirty="0" smtClean="0">
                <a:solidFill>
                  <a:srgbClr val="FFFF00"/>
                </a:solidFill>
                <a:latin typeface="Arial" panose="020B0604020202020204" pitchFamily="34" charset="0"/>
                <a:cs typeface="Arial" panose="020B0604020202020204" pitchFamily="34" charset="0"/>
              </a:rPr>
              <a:t>CÔNG TY CỔ PHẦN TƯ VẤN TRƯỜNG SƠN</a:t>
            </a:r>
            <a:endParaRPr lang="en-US" b="1" dirty="0">
              <a:solidFill>
                <a:srgbClr val="FFFF00"/>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981844" y="6164164"/>
            <a:ext cx="10513168" cy="622422"/>
          </a:xfrm>
          <a:prstGeom prst="rect">
            <a:avLst/>
          </a:prstGeom>
        </p:spPr>
        <p:txBody>
          <a:bodyPr vert="horz" lIns="121899" tIns="60949" rIns="121899" bIns="60949" rtlCol="0">
            <a:normAutofit/>
          </a:bodyPr>
          <a:lstStyle/>
          <a:p>
            <a:pPr marL="0" marR="0" lvl="0" indent="0" algn="ctr" defTabSz="1218987"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7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Hà</a:t>
            </a:r>
            <a:r>
              <a:rPr kumimoji="0" lang="en-US" sz="2700" b="0" i="1" u="none" strike="noStrike" kern="1200" cap="none" spc="0" normalizeH="0" noProof="0" dirty="0" smtClean="0">
                <a:ln>
                  <a:noFill/>
                </a:ln>
                <a:effectLst/>
                <a:uLnTx/>
                <a:uFillTx/>
                <a:latin typeface="Arial" panose="020B0604020202020204" pitchFamily="34" charset="0"/>
                <a:ea typeface="+mn-ea"/>
                <a:cs typeface="Arial" panose="020B0604020202020204" pitchFamily="34" charset="0"/>
              </a:rPr>
              <a:t> </a:t>
            </a:r>
            <a:r>
              <a:rPr kumimoji="0" lang="en-US" sz="2700" b="0" i="1" u="none" strike="noStrike" kern="1200" cap="none" spc="0" normalizeH="0" noProof="0" dirty="0" err="1" smtClean="0">
                <a:ln>
                  <a:noFill/>
                </a:ln>
                <a:effectLst/>
                <a:uLnTx/>
                <a:uFillTx/>
                <a:latin typeface="Arial" panose="020B0604020202020204" pitchFamily="34" charset="0"/>
                <a:ea typeface="+mn-ea"/>
                <a:cs typeface="Arial" panose="020B0604020202020204" pitchFamily="34" charset="0"/>
              </a:rPr>
              <a:t>Nội</a:t>
            </a:r>
            <a:r>
              <a:rPr kumimoji="0" lang="en-US" sz="2700" b="0" i="1" u="none" strike="noStrike" kern="1200" cap="none" spc="0" normalizeH="0" noProof="0" dirty="0" smtClean="0">
                <a:ln>
                  <a:noFill/>
                </a:ln>
                <a:effectLst/>
                <a:uLnTx/>
                <a:uFillTx/>
                <a:latin typeface="Arial" panose="020B0604020202020204" pitchFamily="34" charset="0"/>
                <a:ea typeface="+mn-ea"/>
                <a:cs typeface="Arial" panose="020B0604020202020204" pitchFamily="34" charset="0"/>
              </a:rPr>
              <a:t>, </a:t>
            </a:r>
            <a:r>
              <a:rPr kumimoji="0" lang="en-US" sz="2700" b="0" i="1" u="none" strike="noStrike" kern="1200" cap="none" spc="0" normalizeH="0" baseline="0" noProof="0" dirty="0" err="1" smtClean="0">
                <a:ln>
                  <a:noFill/>
                </a:ln>
                <a:effectLst/>
                <a:uLnTx/>
                <a:uFillTx/>
                <a:latin typeface="Arial" panose="020B0604020202020204" pitchFamily="34" charset="0"/>
                <a:ea typeface="+mn-ea"/>
                <a:cs typeface="Arial" panose="020B0604020202020204" pitchFamily="34" charset="0"/>
              </a:rPr>
              <a:t>ngày</a:t>
            </a:r>
            <a:r>
              <a:rPr kumimoji="0" lang="en-US" sz="2700" b="0" i="1" u="none" strike="noStrike" kern="1200" cap="none" spc="0" normalizeH="0" noProof="0" dirty="0" smtClean="0">
                <a:ln>
                  <a:noFill/>
                </a:ln>
                <a:effectLst/>
                <a:uLnTx/>
                <a:uFillTx/>
                <a:latin typeface="Arial" panose="020B0604020202020204" pitchFamily="34" charset="0"/>
                <a:ea typeface="+mn-ea"/>
                <a:cs typeface="Arial" panose="020B0604020202020204" pitchFamily="34" charset="0"/>
              </a:rPr>
              <a:t> 16 </a:t>
            </a:r>
            <a:r>
              <a:rPr kumimoji="0" lang="en-US" sz="2700" b="0" i="1" u="none" strike="noStrike" kern="1200" cap="none" spc="0" normalizeH="0" noProof="0" dirty="0" err="1" smtClean="0">
                <a:ln>
                  <a:noFill/>
                </a:ln>
                <a:effectLst/>
                <a:uLnTx/>
                <a:uFillTx/>
                <a:latin typeface="Arial" panose="020B0604020202020204" pitchFamily="34" charset="0"/>
                <a:ea typeface="+mn-ea"/>
                <a:cs typeface="Arial" panose="020B0604020202020204" pitchFamily="34" charset="0"/>
              </a:rPr>
              <a:t>tháng</a:t>
            </a:r>
            <a:r>
              <a:rPr kumimoji="0" lang="en-US" sz="2700" b="0" i="1" u="none" strike="noStrike" kern="1200" cap="none" spc="0" normalizeH="0" noProof="0" dirty="0" smtClean="0">
                <a:ln>
                  <a:noFill/>
                </a:ln>
                <a:effectLst/>
                <a:uLnTx/>
                <a:uFillTx/>
                <a:latin typeface="Arial" panose="020B0604020202020204" pitchFamily="34" charset="0"/>
                <a:ea typeface="+mn-ea"/>
                <a:cs typeface="Arial" panose="020B0604020202020204" pitchFamily="34" charset="0"/>
              </a:rPr>
              <a:t> 1 </a:t>
            </a:r>
            <a:r>
              <a:rPr kumimoji="0" lang="en-US" sz="2700" b="0" i="1" u="none" strike="noStrike" kern="1200" cap="none" spc="0" normalizeH="0" noProof="0" dirty="0" err="1" smtClean="0">
                <a:ln>
                  <a:noFill/>
                </a:ln>
                <a:effectLst/>
                <a:uLnTx/>
                <a:uFillTx/>
                <a:latin typeface="Arial" panose="020B0604020202020204" pitchFamily="34" charset="0"/>
                <a:ea typeface="+mn-ea"/>
                <a:cs typeface="Arial" panose="020B0604020202020204" pitchFamily="34" charset="0"/>
              </a:rPr>
              <a:t>năm</a:t>
            </a:r>
            <a:r>
              <a:rPr kumimoji="0" lang="en-US" sz="2700" b="0" i="1" u="none" strike="noStrike" kern="1200" cap="none" spc="0" normalizeH="0" noProof="0" dirty="0" smtClean="0">
                <a:ln>
                  <a:noFill/>
                </a:ln>
                <a:effectLst/>
                <a:uLnTx/>
                <a:uFillTx/>
                <a:latin typeface="Arial" panose="020B0604020202020204" pitchFamily="34" charset="0"/>
                <a:ea typeface="+mn-ea"/>
                <a:cs typeface="Arial" panose="020B0604020202020204" pitchFamily="34" charset="0"/>
              </a:rPr>
              <a:t> 2020</a:t>
            </a:r>
            <a:endParaRPr kumimoji="0" lang="en-US" sz="27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 y="14288"/>
            <a:ext cx="12188825" cy="522287"/>
          </a:xfrm>
          <a:prstGeom prst="rect">
            <a:avLst/>
          </a:prstGeom>
          <a:noFill/>
          <a:ln w="22225">
            <a:solidFill>
              <a:srgbClr val="00CCFF"/>
            </a:solidFill>
            <a:miter lim="800000"/>
            <a:headEnd/>
            <a:tailEnd/>
          </a:ln>
        </p:spPr>
        <p:txBody>
          <a:bodyPr anchor="ctr"/>
          <a:lstStyle/>
          <a:p>
            <a:pPr eaLnBrk="1" hangingPunct="1">
              <a:lnSpc>
                <a:spcPct val="110000"/>
              </a:lnSpc>
              <a:spcBef>
                <a:spcPts val="3600"/>
              </a:spcBef>
            </a:pPr>
            <a:endParaRPr lang="vi-VN" sz="2000" b="1">
              <a:solidFill>
                <a:srgbClr val="0000FF"/>
              </a:solidFill>
            </a:endParaRPr>
          </a:p>
        </p:txBody>
      </p:sp>
      <p:pic>
        <p:nvPicPr>
          <p:cNvPr id="12" name="Picture 37" descr="dole_corniche01"/>
          <p:cNvPicPr>
            <a:picLocks noChangeAspect="1" noChangeArrowheads="1"/>
          </p:cNvPicPr>
          <p:nvPr/>
        </p:nvPicPr>
        <p:blipFill>
          <a:blip r:embed="rId2" cstate="print"/>
          <a:srcRect/>
          <a:stretch>
            <a:fillRect/>
          </a:stretch>
        </p:blipFill>
        <p:spPr bwMode="auto">
          <a:xfrm>
            <a:off x="9774360" y="4413114"/>
            <a:ext cx="2376264" cy="1800225"/>
          </a:xfrm>
          <a:prstGeom prst="rect">
            <a:avLst/>
          </a:prstGeom>
          <a:noFill/>
          <a:ln w="9525">
            <a:solidFill>
              <a:srgbClr val="000000"/>
            </a:solidFill>
            <a:miter lim="800000"/>
            <a:headEnd/>
            <a:tailEnd/>
          </a:ln>
        </p:spPr>
      </p:pic>
      <p:sp>
        <p:nvSpPr>
          <p:cNvPr id="13" name="Rectangle 38"/>
          <p:cNvSpPr>
            <a:spLocks noChangeArrowheads="1"/>
          </p:cNvSpPr>
          <p:nvPr/>
        </p:nvSpPr>
        <p:spPr bwMode="auto">
          <a:xfrm>
            <a:off x="10110399" y="6335735"/>
            <a:ext cx="1865313" cy="307975"/>
          </a:xfrm>
          <a:prstGeom prst="rect">
            <a:avLst/>
          </a:prstGeom>
          <a:noFill/>
          <a:ln w="9525">
            <a:noFill/>
            <a:miter lim="800000"/>
            <a:headEnd/>
            <a:tailEnd/>
          </a:ln>
        </p:spPr>
        <p:txBody>
          <a:bodyPr wrap="none">
            <a:spAutoFit/>
          </a:bodyPr>
          <a:lstStyle/>
          <a:p>
            <a:pPr eaLnBrk="1" hangingPunct="1"/>
            <a:r>
              <a:rPr lang="en-US" sz="1400" i="1" dirty="0" err="1">
                <a:latin typeface="Arial" pitchFamily="34" charset="0"/>
                <a:cs typeface="Arial" pitchFamily="34" charset="0"/>
              </a:rPr>
              <a:t>Cầu</a:t>
            </a:r>
            <a:r>
              <a:rPr lang="en-US" sz="1400" i="1" dirty="0">
                <a:latin typeface="Arial" pitchFamily="34" charset="0"/>
                <a:cs typeface="Arial" pitchFamily="34" charset="0"/>
              </a:rPr>
              <a:t> </a:t>
            </a:r>
            <a:r>
              <a:rPr lang="en-US" sz="1400" i="1" dirty="0" err="1">
                <a:latin typeface="Arial" pitchFamily="34" charset="0"/>
                <a:cs typeface="Arial" pitchFamily="34" charset="0"/>
              </a:rPr>
              <a:t>Corniche</a:t>
            </a:r>
            <a:r>
              <a:rPr lang="en-US" sz="1400" i="1" dirty="0">
                <a:latin typeface="Arial" pitchFamily="34" charset="0"/>
                <a:cs typeface="Arial" pitchFamily="34" charset="0"/>
              </a:rPr>
              <a:t> (</a:t>
            </a:r>
            <a:r>
              <a:rPr lang="en-US" sz="1400" i="1" dirty="0" err="1">
                <a:latin typeface="Arial" pitchFamily="34" charset="0"/>
                <a:cs typeface="Arial" pitchFamily="34" charset="0"/>
              </a:rPr>
              <a:t>Pháp</a:t>
            </a:r>
            <a:r>
              <a:rPr lang="en-US" sz="1400" i="1" dirty="0">
                <a:latin typeface="Arial" pitchFamily="34" charset="0"/>
                <a:cs typeface="Arial" pitchFamily="34" charset="0"/>
              </a:rPr>
              <a:t>)</a:t>
            </a:r>
            <a:endParaRPr lang="en-US" sz="1400" dirty="0">
              <a:latin typeface="Arial" pitchFamily="34" charset="0"/>
              <a:cs typeface="Arial" pitchFamily="34" charset="0"/>
            </a:endParaRPr>
          </a:p>
        </p:txBody>
      </p:sp>
      <p:pic>
        <p:nvPicPr>
          <p:cNvPr id="14" name="Picture 39" descr="Hình ảnh có liên quan">
            <a:hlinkClick r:id="rId3"/>
          </p:cNvPr>
          <p:cNvPicPr>
            <a:picLocks noChangeAspect="1" noChangeArrowheads="1"/>
          </p:cNvPicPr>
          <p:nvPr/>
        </p:nvPicPr>
        <p:blipFill>
          <a:blip r:embed="rId4" cstate="print"/>
          <a:srcRect l="14167" r="15665"/>
          <a:stretch>
            <a:fillRect/>
          </a:stretch>
        </p:blipFill>
        <p:spPr bwMode="auto">
          <a:xfrm>
            <a:off x="8327" y="4286256"/>
            <a:ext cx="2392785" cy="1800000"/>
          </a:xfrm>
          <a:prstGeom prst="rect">
            <a:avLst/>
          </a:prstGeom>
          <a:noFill/>
          <a:ln w="9525">
            <a:noFill/>
            <a:miter lim="800000"/>
            <a:headEnd/>
            <a:tailEnd/>
          </a:ln>
        </p:spPr>
      </p:pic>
      <p:sp>
        <p:nvSpPr>
          <p:cNvPr id="15" name="Rectangle 40"/>
          <p:cNvSpPr>
            <a:spLocks noChangeArrowheads="1"/>
          </p:cNvSpPr>
          <p:nvPr/>
        </p:nvSpPr>
        <p:spPr bwMode="auto">
          <a:xfrm>
            <a:off x="216455" y="6299791"/>
            <a:ext cx="1893888" cy="307975"/>
          </a:xfrm>
          <a:prstGeom prst="rect">
            <a:avLst/>
          </a:prstGeom>
          <a:noFill/>
          <a:ln w="9525">
            <a:noFill/>
            <a:miter lim="800000"/>
            <a:headEnd/>
            <a:tailEnd/>
          </a:ln>
        </p:spPr>
        <p:txBody>
          <a:bodyPr wrap="none">
            <a:spAutoFit/>
          </a:bodyPr>
          <a:lstStyle/>
          <a:p>
            <a:pPr eaLnBrk="1" hangingPunct="1"/>
            <a:r>
              <a:rPr lang="en-US" sz="1400" i="1" dirty="0" err="1">
                <a:latin typeface="Arial" pitchFamily="34" charset="0"/>
                <a:cs typeface="Arial" pitchFamily="34" charset="0"/>
              </a:rPr>
              <a:t>Cầu</a:t>
            </a:r>
            <a:r>
              <a:rPr lang="en-US" sz="1400" i="1" dirty="0">
                <a:latin typeface="Arial" pitchFamily="34" charset="0"/>
                <a:cs typeface="Arial" pitchFamily="34" charset="0"/>
              </a:rPr>
              <a:t> </a:t>
            </a:r>
            <a:r>
              <a:rPr lang="en-US" sz="1400" i="1" dirty="0" err="1">
                <a:latin typeface="Arial" pitchFamily="34" charset="0"/>
                <a:cs typeface="Arial" pitchFamily="34" charset="0"/>
              </a:rPr>
              <a:t>Rồng</a:t>
            </a:r>
            <a:r>
              <a:rPr lang="en-US" sz="1400" i="1" dirty="0">
                <a:latin typeface="Arial" pitchFamily="34" charset="0"/>
                <a:cs typeface="Arial" pitchFamily="34" charset="0"/>
              </a:rPr>
              <a:t> (</a:t>
            </a:r>
            <a:r>
              <a:rPr lang="en-US" sz="1400" i="1" dirty="0" err="1">
                <a:latin typeface="Arial" pitchFamily="34" charset="0"/>
                <a:cs typeface="Arial" pitchFamily="34" charset="0"/>
              </a:rPr>
              <a:t>Việt</a:t>
            </a:r>
            <a:r>
              <a:rPr lang="en-US" sz="1400" i="1" dirty="0">
                <a:latin typeface="Arial" pitchFamily="34" charset="0"/>
                <a:cs typeface="Arial" pitchFamily="34" charset="0"/>
              </a:rPr>
              <a:t> Nam)</a:t>
            </a:r>
            <a:endParaRPr lang="en-US" sz="1400" dirty="0">
              <a:latin typeface="Arial" pitchFamily="34" charset="0"/>
              <a:cs typeface="Arial" pitchFamily="34" charset="0"/>
            </a:endParaRPr>
          </a:p>
        </p:txBody>
      </p:sp>
      <p:pic>
        <p:nvPicPr>
          <p:cNvPr id="16" name="Picture 44" descr="D:\KetcaucauHonhop\Tong hop\254842308_358c6255d8_b.jpg"/>
          <p:cNvPicPr>
            <a:picLocks noChangeAspect="1" noChangeArrowheads="1"/>
          </p:cNvPicPr>
          <p:nvPr/>
        </p:nvPicPr>
        <p:blipFill>
          <a:blip r:embed="rId5" cstate="print"/>
          <a:srcRect/>
          <a:stretch>
            <a:fillRect/>
          </a:stretch>
        </p:blipFill>
        <p:spPr bwMode="auto">
          <a:xfrm>
            <a:off x="7336568" y="4408509"/>
            <a:ext cx="2387600" cy="1800225"/>
          </a:xfrm>
          <a:prstGeom prst="rect">
            <a:avLst/>
          </a:prstGeom>
          <a:noFill/>
          <a:ln w="9525">
            <a:noFill/>
            <a:miter lim="800000"/>
            <a:headEnd/>
            <a:tailEnd/>
          </a:ln>
        </p:spPr>
      </p:pic>
      <p:sp>
        <p:nvSpPr>
          <p:cNvPr id="17" name="Rectangle 47"/>
          <p:cNvSpPr>
            <a:spLocks noChangeArrowheads="1"/>
          </p:cNvSpPr>
          <p:nvPr/>
        </p:nvSpPr>
        <p:spPr bwMode="auto">
          <a:xfrm>
            <a:off x="7334405" y="6332996"/>
            <a:ext cx="2414587" cy="306388"/>
          </a:xfrm>
          <a:prstGeom prst="rect">
            <a:avLst/>
          </a:prstGeom>
          <a:noFill/>
          <a:ln w="9525">
            <a:noFill/>
            <a:miter lim="800000"/>
            <a:headEnd/>
            <a:tailEnd/>
          </a:ln>
        </p:spPr>
        <p:txBody>
          <a:bodyPr wrap="none">
            <a:spAutoFit/>
          </a:bodyPr>
          <a:lstStyle/>
          <a:p>
            <a:pPr eaLnBrk="1" hangingPunct="1"/>
            <a:r>
              <a:rPr lang="en-US" sz="1400" i="1" dirty="0" err="1">
                <a:latin typeface="Arial" pitchFamily="34" charset="0"/>
                <a:cs typeface="Arial" pitchFamily="34" charset="0"/>
              </a:rPr>
              <a:t>Cầu</a:t>
            </a:r>
            <a:r>
              <a:rPr lang="en-US" sz="1400" i="1" dirty="0">
                <a:latin typeface="Arial" pitchFamily="34" charset="0"/>
                <a:cs typeface="Arial" pitchFamily="34" charset="0"/>
              </a:rPr>
              <a:t> </a:t>
            </a:r>
            <a:r>
              <a:rPr lang="en-US" sz="1400" i="1" dirty="0" err="1">
                <a:latin typeface="Arial" pitchFamily="34" charset="0"/>
                <a:cs typeface="Arial" pitchFamily="34" charset="0"/>
              </a:rPr>
              <a:t>Shibakawa</a:t>
            </a:r>
            <a:r>
              <a:rPr lang="en-US" sz="1400" i="1" dirty="0">
                <a:latin typeface="Arial" pitchFamily="34" charset="0"/>
                <a:cs typeface="Arial" pitchFamily="34" charset="0"/>
              </a:rPr>
              <a:t> (</a:t>
            </a:r>
            <a:r>
              <a:rPr lang="en-US" sz="1400" i="1" dirty="0" err="1">
                <a:latin typeface="Arial" pitchFamily="34" charset="0"/>
                <a:cs typeface="Arial" pitchFamily="34" charset="0"/>
              </a:rPr>
              <a:t>Nhật</a:t>
            </a:r>
            <a:r>
              <a:rPr lang="en-US" sz="1400" i="1" dirty="0">
                <a:latin typeface="Arial" pitchFamily="34" charset="0"/>
                <a:cs typeface="Arial" pitchFamily="34" charset="0"/>
              </a:rPr>
              <a:t> </a:t>
            </a:r>
            <a:r>
              <a:rPr lang="en-US" sz="1400" i="1" dirty="0" err="1">
                <a:latin typeface="Arial" pitchFamily="34" charset="0"/>
                <a:cs typeface="Arial" pitchFamily="34" charset="0"/>
              </a:rPr>
              <a:t>Bản</a:t>
            </a:r>
            <a:r>
              <a:rPr lang="en-US" sz="1400" i="1" dirty="0">
                <a:latin typeface="Arial" pitchFamily="34" charset="0"/>
                <a:cs typeface="Arial" pitchFamily="34" charset="0"/>
              </a:rPr>
              <a:t>)</a:t>
            </a:r>
            <a:endParaRPr lang="en-US" sz="1400" dirty="0">
              <a:latin typeface="Arial" pitchFamily="34" charset="0"/>
              <a:cs typeface="Arial" pitchFamily="34" charset="0"/>
            </a:endParaRPr>
          </a:p>
        </p:txBody>
      </p:sp>
      <p:pic>
        <p:nvPicPr>
          <p:cNvPr id="27" name="Picture 25"/>
          <p:cNvPicPr>
            <a:picLocks noChangeAspect="1" noChangeArrowheads="1"/>
          </p:cNvPicPr>
          <p:nvPr/>
        </p:nvPicPr>
        <p:blipFill>
          <a:blip r:embed="rId6" cstate="print"/>
          <a:srcRect/>
          <a:stretch>
            <a:fillRect/>
          </a:stretch>
        </p:blipFill>
        <p:spPr bwMode="auto">
          <a:xfrm>
            <a:off x="22654" y="2381392"/>
            <a:ext cx="2119738" cy="1512000"/>
          </a:xfrm>
          <a:prstGeom prst="rect">
            <a:avLst/>
          </a:prstGeom>
          <a:noFill/>
          <a:ln w="9525">
            <a:solidFill>
              <a:srgbClr val="000000"/>
            </a:solidFill>
            <a:miter lim="800000"/>
            <a:headEnd/>
            <a:tailEnd/>
          </a:ln>
        </p:spPr>
      </p:pic>
      <p:sp>
        <p:nvSpPr>
          <p:cNvPr id="28" name="Rectangle 5"/>
          <p:cNvSpPr>
            <a:spLocks noChangeArrowheads="1"/>
          </p:cNvSpPr>
          <p:nvPr/>
        </p:nvSpPr>
        <p:spPr bwMode="auto">
          <a:xfrm>
            <a:off x="1356341" y="3958766"/>
            <a:ext cx="2122697" cy="323165"/>
          </a:xfrm>
          <a:prstGeom prst="rect">
            <a:avLst/>
          </a:prstGeom>
          <a:noFill/>
          <a:ln w="9525">
            <a:noFill/>
            <a:miter lim="800000"/>
            <a:headEnd/>
            <a:tailEnd/>
          </a:ln>
        </p:spPr>
        <p:txBody>
          <a:bodyPr wrap="none">
            <a:spAutoFit/>
          </a:bodyPr>
          <a:lstStyle/>
          <a:p>
            <a:pPr eaLnBrk="1" hangingPunct="1"/>
            <a:r>
              <a:rPr lang="vi-VN" sz="1500" i="1" dirty="0">
                <a:latin typeface="Times New Roman" pitchFamily="18" charset="0"/>
                <a:cs typeface="Times New Roman" pitchFamily="18" charset="0"/>
              </a:rPr>
              <a:t>Cầu Shitsumi </a:t>
            </a:r>
            <a:r>
              <a:rPr lang="vi-VN" sz="1500" i="1" dirty="0" smtClean="0">
                <a:latin typeface="Times New Roman" pitchFamily="18" charset="0"/>
                <a:cs typeface="Times New Roman" pitchFamily="18" charset="0"/>
              </a:rPr>
              <a:t>(Nhật Bản)</a:t>
            </a:r>
            <a:endParaRPr lang="en-US" sz="1500" dirty="0"/>
          </a:p>
        </p:txBody>
      </p:sp>
      <p:pic>
        <p:nvPicPr>
          <p:cNvPr id="29" name="Picture 23" descr="施工中01"/>
          <p:cNvPicPr>
            <a:picLocks noChangeAspect="1" noChangeArrowheads="1"/>
          </p:cNvPicPr>
          <p:nvPr/>
        </p:nvPicPr>
        <p:blipFill>
          <a:blip r:embed="rId7" cstate="print"/>
          <a:srcRect/>
          <a:stretch>
            <a:fillRect/>
          </a:stretch>
        </p:blipFill>
        <p:spPr bwMode="auto">
          <a:xfrm>
            <a:off x="2441287" y="2385328"/>
            <a:ext cx="2117871" cy="1512000"/>
          </a:xfrm>
          <a:prstGeom prst="rect">
            <a:avLst/>
          </a:prstGeom>
          <a:noFill/>
          <a:ln w="9525">
            <a:solidFill>
              <a:srgbClr val="000000"/>
            </a:solidFill>
            <a:miter lim="800000"/>
            <a:headEnd/>
            <a:tailEnd/>
          </a:ln>
        </p:spPr>
      </p:pic>
      <p:pic>
        <p:nvPicPr>
          <p:cNvPr id="30" name="Picture 26"/>
          <p:cNvPicPr>
            <a:picLocks noChangeAspect="1" noChangeArrowheads="1"/>
          </p:cNvPicPr>
          <p:nvPr/>
        </p:nvPicPr>
        <p:blipFill>
          <a:blip r:embed="rId8" cstate="print"/>
          <a:srcRect/>
          <a:stretch>
            <a:fillRect/>
          </a:stretch>
        </p:blipFill>
        <p:spPr bwMode="auto">
          <a:xfrm>
            <a:off x="22182" y="571480"/>
            <a:ext cx="2116000" cy="1512000"/>
          </a:xfrm>
          <a:prstGeom prst="rect">
            <a:avLst/>
          </a:prstGeom>
          <a:noFill/>
          <a:ln w="9525">
            <a:solidFill>
              <a:srgbClr val="000000"/>
            </a:solidFill>
            <a:miter lim="800000"/>
            <a:headEnd/>
            <a:tailEnd/>
          </a:ln>
        </p:spPr>
      </p:pic>
      <p:pic>
        <p:nvPicPr>
          <p:cNvPr id="31" name="Picture 30"/>
          <p:cNvPicPr>
            <a:picLocks noChangeAspect="1" noChangeArrowheads="1"/>
          </p:cNvPicPr>
          <p:nvPr/>
        </p:nvPicPr>
        <p:blipFill>
          <a:blip r:embed="rId9" cstate="print"/>
          <a:srcRect l="4877" b="1219"/>
          <a:stretch>
            <a:fillRect/>
          </a:stretch>
        </p:blipFill>
        <p:spPr bwMode="auto">
          <a:xfrm>
            <a:off x="2470926" y="571480"/>
            <a:ext cx="2088233" cy="1512000"/>
          </a:xfrm>
          <a:prstGeom prst="rect">
            <a:avLst/>
          </a:prstGeom>
          <a:noFill/>
          <a:ln w="9525">
            <a:noFill/>
            <a:miter lim="800000"/>
            <a:headEnd/>
            <a:tailEnd/>
          </a:ln>
        </p:spPr>
      </p:pic>
      <p:sp>
        <p:nvSpPr>
          <p:cNvPr id="32" name="Rectangle 5"/>
          <p:cNvSpPr>
            <a:spLocks noChangeArrowheads="1"/>
          </p:cNvSpPr>
          <p:nvPr/>
        </p:nvSpPr>
        <p:spPr bwMode="auto">
          <a:xfrm>
            <a:off x="382694" y="2052416"/>
            <a:ext cx="3916457" cy="323165"/>
          </a:xfrm>
          <a:prstGeom prst="rect">
            <a:avLst/>
          </a:prstGeom>
          <a:noFill/>
          <a:ln w="9525">
            <a:noFill/>
            <a:miter lim="800000"/>
            <a:headEnd/>
            <a:tailEnd/>
          </a:ln>
        </p:spPr>
        <p:txBody>
          <a:bodyPr wrap="none">
            <a:spAutoFit/>
          </a:bodyPr>
          <a:lstStyle/>
          <a:p>
            <a:r>
              <a:rPr lang="en-US" sz="1500" i="1" smtClean="0">
                <a:latin typeface="Times New Roman" pitchFamily="18" charset="0"/>
                <a:cs typeface="Times New Roman" pitchFamily="18" charset="0"/>
              </a:rPr>
              <a:t>Cầu Sarutagawa và cầu Tomoegawa</a:t>
            </a:r>
            <a:r>
              <a:rPr lang="vi-VN" sz="1500" i="1" smtClean="0">
                <a:latin typeface="Times New Roman" pitchFamily="18" charset="0"/>
                <a:cs typeface="Times New Roman" pitchFamily="18" charset="0"/>
              </a:rPr>
              <a:t> (Nhật Bản)</a:t>
            </a:r>
            <a:endParaRPr lang="en-US" sz="1500"/>
          </a:p>
        </p:txBody>
      </p:sp>
      <p:sp>
        <p:nvSpPr>
          <p:cNvPr id="33" name="Text Box 2"/>
          <p:cNvSpPr txBox="1">
            <a:spLocks noChangeArrowheads="1"/>
          </p:cNvSpPr>
          <p:nvPr/>
        </p:nvSpPr>
        <p:spPr bwMode="auto">
          <a:xfrm>
            <a:off x="-1" y="-23"/>
            <a:ext cx="12188825" cy="642942"/>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2: </a:t>
            </a:r>
            <a:r>
              <a:rPr lang="tr-TR" sz="2000" dirty="0" smtClean="0">
                <a:solidFill>
                  <a:srgbClr val="FFFF00"/>
                </a:solidFill>
              </a:rPr>
              <a:t>CƠ SỞ LỰA CHỌN GIẢI PHÁP KẾT</a:t>
            </a:r>
            <a:r>
              <a:rPr lang="en-US" sz="2000" dirty="0" smtClean="0">
                <a:solidFill>
                  <a:srgbClr val="FFFF00"/>
                </a:solidFill>
              </a:rPr>
              <a:t> </a:t>
            </a:r>
            <a:r>
              <a:rPr lang="tr-TR" sz="2000" dirty="0" smtClean="0">
                <a:solidFill>
                  <a:srgbClr val="FFFF00"/>
                </a:solidFill>
              </a:rPr>
              <a:t>CẤU NHỊP</a:t>
            </a:r>
            <a:r>
              <a:rPr lang="en-US" sz="2000" dirty="0" smtClean="0">
                <a:solidFill>
                  <a:srgbClr val="FFFF00"/>
                </a:solidFill>
              </a:rPr>
              <a:t> </a:t>
            </a:r>
            <a:r>
              <a:rPr lang="tr-TR" sz="2000" dirty="0" smtClean="0">
                <a:solidFill>
                  <a:srgbClr val="FFFF00"/>
                </a:solidFill>
              </a:rPr>
              <a:t>DẦM HỖN HỢP</a:t>
            </a:r>
            <a:r>
              <a:rPr lang="en-US" sz="2000" dirty="0" smtClean="0">
                <a:solidFill>
                  <a:srgbClr val="FFFF00"/>
                </a:solidFill>
              </a:rPr>
              <a:t> CẦU TUẦN</a:t>
            </a:r>
            <a:endParaRPr lang="en-US" b="1" dirty="0">
              <a:solidFill>
                <a:srgbClr val="0000FF"/>
              </a:solidFill>
            </a:endParaRPr>
          </a:p>
        </p:txBody>
      </p:sp>
      <p:sp>
        <p:nvSpPr>
          <p:cNvPr id="34" name="Rectangle 5"/>
          <p:cNvSpPr>
            <a:spLocks noChangeArrowheads="1"/>
          </p:cNvSpPr>
          <p:nvPr/>
        </p:nvSpPr>
        <p:spPr bwMode="auto">
          <a:xfrm>
            <a:off x="5365072" y="6295875"/>
            <a:ext cx="1515158" cy="323165"/>
          </a:xfrm>
          <a:prstGeom prst="rect">
            <a:avLst/>
          </a:prstGeom>
          <a:noFill/>
          <a:ln w="9525">
            <a:noFill/>
            <a:miter lim="800000"/>
            <a:headEnd/>
            <a:tailEnd/>
          </a:ln>
        </p:spPr>
        <p:txBody>
          <a:bodyPr wrap="none">
            <a:spAutoFit/>
          </a:bodyPr>
          <a:lstStyle/>
          <a:p>
            <a:pPr eaLnBrk="1" hangingPunct="1"/>
            <a:r>
              <a:rPr lang="vi-VN" sz="1500" i="1" dirty="0">
                <a:latin typeface="Times New Roman" pitchFamily="18" charset="0"/>
                <a:cs typeface="Times New Roman" pitchFamily="18" charset="0"/>
              </a:rPr>
              <a:t>Cầu </a:t>
            </a:r>
            <a:r>
              <a:rPr lang="vi-VN" sz="1500" i="1" dirty="0" smtClean="0">
                <a:latin typeface="Times New Roman" pitchFamily="18" charset="0"/>
                <a:cs typeface="Times New Roman" pitchFamily="18" charset="0"/>
              </a:rPr>
              <a:t>VĐ2 Hà Nội</a:t>
            </a:r>
            <a:endParaRPr lang="en-US" sz="1500" dirty="0"/>
          </a:p>
        </p:txBody>
      </p:sp>
      <p:sp>
        <p:nvSpPr>
          <p:cNvPr id="35" name="Rectangle 5"/>
          <p:cNvSpPr>
            <a:spLocks noChangeArrowheads="1"/>
          </p:cNvSpPr>
          <p:nvPr/>
        </p:nvSpPr>
        <p:spPr bwMode="auto">
          <a:xfrm>
            <a:off x="5946801" y="4011114"/>
            <a:ext cx="2303836" cy="323165"/>
          </a:xfrm>
          <a:prstGeom prst="rect">
            <a:avLst/>
          </a:prstGeom>
          <a:noFill/>
          <a:ln w="9525">
            <a:noFill/>
            <a:miter lim="800000"/>
            <a:headEnd/>
            <a:tailEnd/>
          </a:ln>
        </p:spPr>
        <p:txBody>
          <a:bodyPr wrap="none">
            <a:spAutoFit/>
          </a:bodyPr>
          <a:lstStyle/>
          <a:p>
            <a:r>
              <a:rPr lang="en-US" sz="1500" i="1" dirty="0" err="1" smtClean="0">
                <a:latin typeface="Times New Roman" pitchFamily="18" charset="0"/>
                <a:cs typeface="Times New Roman" pitchFamily="18" charset="0"/>
              </a:rPr>
              <a:t>Cầu</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Shibakawa</a:t>
            </a:r>
            <a:r>
              <a:rPr lang="vi-VN" sz="1500" i="1" dirty="0" smtClean="0">
                <a:latin typeface="Times New Roman" pitchFamily="18" charset="0"/>
                <a:cs typeface="Times New Roman" pitchFamily="18" charset="0"/>
              </a:rPr>
              <a:t> (Nhật Bản)</a:t>
            </a:r>
            <a:endParaRPr lang="en-US" sz="1500" dirty="0"/>
          </a:p>
        </p:txBody>
      </p:sp>
      <p:sp>
        <p:nvSpPr>
          <p:cNvPr id="36" name="Rectangle 4"/>
          <p:cNvSpPr>
            <a:spLocks noChangeArrowheads="1"/>
          </p:cNvSpPr>
          <p:nvPr/>
        </p:nvSpPr>
        <p:spPr bwMode="auto">
          <a:xfrm>
            <a:off x="4880536" y="2223847"/>
            <a:ext cx="2016899" cy="323165"/>
          </a:xfrm>
          <a:prstGeom prst="rect">
            <a:avLst/>
          </a:prstGeom>
          <a:noFill/>
          <a:ln w="9525">
            <a:noFill/>
            <a:miter lim="800000"/>
            <a:headEnd/>
            <a:tailEnd/>
          </a:ln>
        </p:spPr>
        <p:txBody>
          <a:bodyPr wrap="none">
            <a:spAutoFit/>
          </a:bodyPr>
          <a:lstStyle/>
          <a:p>
            <a:r>
              <a:rPr lang="en-US" sz="1500" i="1" smtClean="0">
                <a:latin typeface="Times New Roman" pitchFamily="18" charset="0"/>
                <a:cs typeface="Times New Roman" pitchFamily="18" charset="0"/>
              </a:rPr>
              <a:t>Cầu Yeosu  (Hàn Quốc)</a:t>
            </a:r>
            <a:endParaRPr lang="en-US" sz="1500" i="1">
              <a:latin typeface="Times New Roman" pitchFamily="18" charset="0"/>
              <a:cs typeface="Times New Roman" pitchFamily="18" charset="0"/>
            </a:endParaRPr>
          </a:p>
        </p:txBody>
      </p:sp>
      <p:sp>
        <p:nvSpPr>
          <p:cNvPr id="37" name="Rectangle 5"/>
          <p:cNvSpPr>
            <a:spLocks noChangeArrowheads="1"/>
          </p:cNvSpPr>
          <p:nvPr/>
        </p:nvSpPr>
        <p:spPr bwMode="auto">
          <a:xfrm>
            <a:off x="7040776" y="2188116"/>
            <a:ext cx="2653290" cy="323165"/>
          </a:xfrm>
          <a:prstGeom prst="rect">
            <a:avLst/>
          </a:prstGeom>
          <a:noFill/>
          <a:ln w="9525">
            <a:noFill/>
            <a:miter lim="800000"/>
            <a:headEnd/>
            <a:tailEnd/>
          </a:ln>
        </p:spPr>
        <p:txBody>
          <a:bodyPr wrap="none">
            <a:spAutoFit/>
          </a:bodyPr>
          <a:lstStyle/>
          <a:p>
            <a:pPr eaLnBrk="1" hangingPunct="1"/>
            <a:r>
              <a:rPr lang="vi-VN" sz="1500" i="1" smtClean="0">
                <a:latin typeface="Times New Roman" pitchFamily="18" charset="0"/>
                <a:cs typeface="Times New Roman" pitchFamily="18" charset="0"/>
              </a:rPr>
              <a:t>Đà giáo thi công mở rộng cánh </a:t>
            </a:r>
            <a:endParaRPr lang="en-US" sz="1500"/>
          </a:p>
        </p:txBody>
      </p:sp>
      <p:pic>
        <p:nvPicPr>
          <p:cNvPr id="38" name="Picture 1" descr="D:\KetcaucauHonhop\Tong hop\_.jpg"/>
          <p:cNvPicPr>
            <a:picLocks noChangeAspect="1" noChangeArrowheads="1"/>
          </p:cNvPicPr>
          <p:nvPr/>
        </p:nvPicPr>
        <p:blipFill>
          <a:blip r:embed="rId10" cstate="print"/>
          <a:srcRect l="26393"/>
          <a:stretch>
            <a:fillRect/>
          </a:stretch>
        </p:blipFill>
        <p:spPr bwMode="auto">
          <a:xfrm>
            <a:off x="4808528" y="715916"/>
            <a:ext cx="2086675" cy="1512000"/>
          </a:xfrm>
          <a:prstGeom prst="rect">
            <a:avLst/>
          </a:prstGeom>
          <a:noFill/>
          <a:ln w="9525">
            <a:noFill/>
            <a:miter lim="800000"/>
            <a:headEnd/>
            <a:tailEnd/>
          </a:ln>
        </p:spPr>
      </p:pic>
      <p:pic>
        <p:nvPicPr>
          <p:cNvPr id="39" name="Picture 3" descr="D:\KetcaucauHonhop\Tong hop\MSS_2.jpg"/>
          <p:cNvPicPr>
            <a:picLocks noChangeAspect="1" noChangeArrowheads="1"/>
          </p:cNvPicPr>
          <p:nvPr/>
        </p:nvPicPr>
        <p:blipFill>
          <a:blip r:embed="rId11" cstate="print"/>
          <a:srcRect/>
          <a:stretch>
            <a:fillRect/>
          </a:stretch>
        </p:blipFill>
        <p:spPr bwMode="auto">
          <a:xfrm>
            <a:off x="7256806" y="715748"/>
            <a:ext cx="2167398" cy="1512000"/>
          </a:xfrm>
          <a:prstGeom prst="rect">
            <a:avLst/>
          </a:prstGeom>
          <a:noFill/>
          <a:ln w="9525">
            <a:noFill/>
            <a:miter lim="800000"/>
            <a:headEnd/>
            <a:tailEnd/>
          </a:ln>
        </p:spPr>
      </p:pic>
      <p:pic>
        <p:nvPicPr>
          <p:cNvPr id="40" name="Picture 39" descr="D:\KetcaucauHonhop\Tong hop\113708091_4b8e1a7b76_z.jpg"/>
          <p:cNvPicPr>
            <a:picLocks noChangeAspect="1" noChangeArrowheads="1"/>
          </p:cNvPicPr>
          <p:nvPr/>
        </p:nvPicPr>
        <p:blipFill>
          <a:blip r:embed="rId12" cstate="print"/>
          <a:srcRect/>
          <a:stretch>
            <a:fillRect/>
          </a:stretch>
        </p:blipFill>
        <p:spPr bwMode="auto">
          <a:xfrm>
            <a:off x="4808529" y="2515948"/>
            <a:ext cx="2076407" cy="1512000"/>
          </a:xfrm>
          <a:prstGeom prst="rect">
            <a:avLst/>
          </a:prstGeom>
          <a:noFill/>
          <a:ln w="9525">
            <a:noFill/>
            <a:miter lim="800000"/>
            <a:headEnd/>
            <a:tailEnd/>
          </a:ln>
        </p:spPr>
      </p:pic>
      <p:pic>
        <p:nvPicPr>
          <p:cNvPr id="41" name="Picture 24"/>
          <p:cNvPicPr>
            <a:picLocks noChangeAspect="1" noChangeArrowheads="1"/>
          </p:cNvPicPr>
          <p:nvPr/>
        </p:nvPicPr>
        <p:blipFill>
          <a:blip r:embed="rId13" cstate="print"/>
          <a:srcRect l="6251" t="12544" r="5482" b="50227"/>
          <a:stretch>
            <a:fillRect/>
          </a:stretch>
        </p:blipFill>
        <p:spPr bwMode="auto">
          <a:xfrm>
            <a:off x="7256799" y="2515948"/>
            <a:ext cx="2196325" cy="1512000"/>
          </a:xfrm>
          <a:prstGeom prst="rect">
            <a:avLst/>
          </a:prstGeom>
          <a:noFill/>
          <a:ln w="9525">
            <a:noFill/>
            <a:miter lim="800000"/>
            <a:headEnd/>
            <a:tailEnd/>
          </a:ln>
        </p:spPr>
      </p:pic>
      <p:pic>
        <p:nvPicPr>
          <p:cNvPr id="42" name="Picture 9" descr="http://www.trungnamec.com.vn/timthumb.php?src=upload/baiviet/z978431405830eb0c03df0d0d34a05a408cdd53533ca4-3605.jpg&amp;h=229&amp;w=458&amp;zc=1"/>
          <p:cNvPicPr>
            <a:picLocks noChangeAspect="1" noChangeArrowheads="1"/>
          </p:cNvPicPr>
          <p:nvPr/>
        </p:nvPicPr>
        <p:blipFill>
          <a:blip r:embed="rId14" cstate="print"/>
          <a:srcRect l="21431" r="9514"/>
          <a:stretch>
            <a:fillRect/>
          </a:stretch>
        </p:blipFill>
        <p:spPr bwMode="auto">
          <a:xfrm>
            <a:off x="5077750" y="4387586"/>
            <a:ext cx="2231108" cy="1615450"/>
          </a:xfrm>
          <a:prstGeom prst="rect">
            <a:avLst/>
          </a:prstGeom>
          <a:noFill/>
        </p:spPr>
      </p:pic>
      <p:sp>
        <p:nvSpPr>
          <p:cNvPr id="44" name="Rectangle 5"/>
          <p:cNvSpPr>
            <a:spLocks noChangeArrowheads="1"/>
          </p:cNvSpPr>
          <p:nvPr/>
        </p:nvSpPr>
        <p:spPr bwMode="auto">
          <a:xfrm>
            <a:off x="2484088" y="6286346"/>
            <a:ext cx="2300630" cy="323165"/>
          </a:xfrm>
          <a:prstGeom prst="rect">
            <a:avLst/>
          </a:prstGeom>
          <a:noFill/>
          <a:ln w="9525">
            <a:noFill/>
            <a:miter lim="800000"/>
            <a:headEnd/>
            <a:tailEnd/>
          </a:ln>
        </p:spPr>
        <p:txBody>
          <a:bodyPr wrap="none">
            <a:spAutoFit/>
          </a:bodyPr>
          <a:lstStyle/>
          <a:p>
            <a:pPr eaLnBrk="1" hangingPunct="1"/>
            <a:r>
              <a:rPr lang="vi-VN" sz="1500" i="1" dirty="0" smtClean="0">
                <a:latin typeface="Times New Roman" pitchFamily="18" charset="0"/>
                <a:cs typeface="Times New Roman" pitchFamily="18" charset="0"/>
              </a:rPr>
              <a:t>MCN Cầu Rồng (Đà Nẵng)</a:t>
            </a:r>
            <a:endParaRPr lang="en-US" sz="1500" dirty="0"/>
          </a:p>
        </p:txBody>
      </p:sp>
      <p:pic>
        <p:nvPicPr>
          <p:cNvPr id="45" name="Picture 13" descr="conyakku"/>
          <p:cNvPicPr>
            <a:picLocks noChangeAspect="1" noChangeArrowheads="1"/>
          </p:cNvPicPr>
          <p:nvPr/>
        </p:nvPicPr>
        <p:blipFill>
          <a:blip r:embed="rId15" cstate="print"/>
          <a:srcRect/>
          <a:stretch>
            <a:fillRect/>
          </a:stretch>
        </p:blipFill>
        <p:spPr bwMode="auto">
          <a:xfrm>
            <a:off x="9759677" y="700501"/>
            <a:ext cx="1984001" cy="1512000"/>
          </a:xfrm>
          <a:prstGeom prst="rect">
            <a:avLst/>
          </a:prstGeom>
          <a:noFill/>
          <a:ln w="9525">
            <a:solidFill>
              <a:srgbClr val="000000"/>
            </a:solidFill>
            <a:miter lim="800000"/>
            <a:headEnd/>
            <a:tailEnd/>
          </a:ln>
        </p:spPr>
      </p:pic>
      <p:sp>
        <p:nvSpPr>
          <p:cNvPr id="46" name="Rectangle 1"/>
          <p:cNvSpPr>
            <a:spLocks noChangeArrowheads="1"/>
          </p:cNvSpPr>
          <p:nvPr/>
        </p:nvSpPr>
        <p:spPr bwMode="auto">
          <a:xfrm>
            <a:off x="9710390" y="2181605"/>
            <a:ext cx="1944763" cy="323165"/>
          </a:xfrm>
          <a:prstGeom prst="rect">
            <a:avLst/>
          </a:prstGeom>
          <a:noFill/>
          <a:ln w="9525">
            <a:noFill/>
            <a:miter lim="800000"/>
            <a:headEnd/>
            <a:tailEnd/>
          </a:ln>
        </p:spPr>
        <p:txBody>
          <a:bodyPr wrap="none">
            <a:spAutoFit/>
          </a:bodyPr>
          <a:lstStyle/>
          <a:p>
            <a:pPr eaLnBrk="1" hangingPunct="1"/>
            <a:r>
              <a:rPr lang="vi-VN" sz="1500" i="1" dirty="0"/>
              <a:t>Cầu Cognac </a:t>
            </a:r>
            <a:r>
              <a:rPr lang="en-US" sz="1500" i="1" dirty="0"/>
              <a:t>(</a:t>
            </a:r>
            <a:r>
              <a:rPr lang="en-US" sz="1500" i="1" dirty="0" err="1"/>
              <a:t>Pháp</a:t>
            </a:r>
            <a:r>
              <a:rPr lang="en-US" sz="1500" i="1" dirty="0"/>
              <a:t>)</a:t>
            </a:r>
            <a:endParaRPr lang="en-US" sz="1500" dirty="0"/>
          </a:p>
        </p:txBody>
      </p:sp>
      <p:pic>
        <p:nvPicPr>
          <p:cNvPr id="47" name="Picture 19" descr="Altwipfergrund Viaduct"/>
          <p:cNvPicPr>
            <a:picLocks noChangeAspect="1" noChangeArrowheads="1"/>
          </p:cNvPicPr>
          <p:nvPr/>
        </p:nvPicPr>
        <p:blipFill>
          <a:blip r:embed="rId16" cstate="print"/>
          <a:srcRect r="6399"/>
          <a:stretch>
            <a:fillRect/>
          </a:stretch>
        </p:blipFill>
        <p:spPr bwMode="auto">
          <a:xfrm>
            <a:off x="9748568" y="2500701"/>
            <a:ext cx="1980593" cy="1512000"/>
          </a:xfrm>
          <a:prstGeom prst="rect">
            <a:avLst/>
          </a:prstGeom>
          <a:noFill/>
          <a:ln w="9525">
            <a:solidFill>
              <a:srgbClr val="000000"/>
            </a:solidFill>
            <a:miter lim="800000"/>
            <a:headEnd/>
            <a:tailEnd/>
          </a:ln>
        </p:spPr>
      </p:pic>
      <p:sp>
        <p:nvSpPr>
          <p:cNvPr id="48" name="Rectangle 2"/>
          <p:cNvSpPr>
            <a:spLocks noChangeArrowheads="1"/>
          </p:cNvSpPr>
          <p:nvPr/>
        </p:nvSpPr>
        <p:spPr bwMode="auto">
          <a:xfrm>
            <a:off x="9576693" y="4014359"/>
            <a:ext cx="2408929" cy="323165"/>
          </a:xfrm>
          <a:prstGeom prst="rect">
            <a:avLst/>
          </a:prstGeom>
          <a:noFill/>
          <a:ln w="9525">
            <a:noFill/>
            <a:miter lim="800000"/>
            <a:headEnd/>
            <a:tailEnd/>
          </a:ln>
        </p:spPr>
        <p:txBody>
          <a:bodyPr wrap="none">
            <a:spAutoFit/>
          </a:bodyPr>
          <a:lstStyle/>
          <a:p>
            <a:pPr eaLnBrk="1" hangingPunct="1"/>
            <a:r>
              <a:rPr lang="vi-VN" sz="1500" i="1" dirty="0"/>
              <a:t>Cầu Altwipfergrund </a:t>
            </a:r>
            <a:r>
              <a:rPr lang="vi-VN" sz="1500" i="1" dirty="0" smtClean="0"/>
              <a:t>(Đức</a:t>
            </a:r>
            <a:r>
              <a:rPr lang="vi-VN" sz="1500" i="1" dirty="0"/>
              <a:t>)</a:t>
            </a:r>
            <a:endParaRPr lang="en-US" sz="1500" dirty="0"/>
          </a:p>
        </p:txBody>
      </p:sp>
      <p:pic>
        <p:nvPicPr>
          <p:cNvPr id="49" name="Picture 23"/>
          <p:cNvPicPr>
            <a:picLocks noChangeAspect="1" noChangeArrowheads="1"/>
          </p:cNvPicPr>
          <p:nvPr/>
        </p:nvPicPr>
        <p:blipFill>
          <a:blip r:embed="rId17" cstate="print"/>
          <a:srcRect/>
          <a:stretch>
            <a:fillRect/>
          </a:stretch>
        </p:blipFill>
        <p:spPr bwMode="auto">
          <a:xfrm>
            <a:off x="2434426" y="4387457"/>
            <a:ext cx="2600809" cy="1654876"/>
          </a:xfrm>
          <a:prstGeom prst="rect">
            <a:avLst/>
          </a:prstGeom>
          <a:solidFill>
            <a:schemeClr val="accent5">
              <a:lumMod val="20000"/>
              <a:lumOff val="80000"/>
            </a:schemeClr>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51074" y="1142984"/>
            <a:ext cx="6912768" cy="461665"/>
          </a:xfrm>
          <a:prstGeom prst="rect">
            <a:avLst/>
          </a:prstGeom>
        </p:spPr>
        <p:txBody>
          <a:bodyPr wrap="square">
            <a:spAutoFit/>
          </a:bodyPr>
          <a:lstStyle/>
          <a:p>
            <a:pPr algn="just"/>
            <a:r>
              <a:rPr lang="en-US" b="1" dirty="0" smtClean="0">
                <a:solidFill>
                  <a:srgbClr val="FF0000"/>
                </a:solidFill>
                <a:latin typeface="Arial" charset="0"/>
              </a:rPr>
              <a:t>  So </a:t>
            </a:r>
            <a:r>
              <a:rPr lang="en-US" b="1" dirty="0" err="1" smtClean="0">
                <a:solidFill>
                  <a:srgbClr val="FF0000"/>
                </a:solidFill>
                <a:latin typeface="Arial" charset="0"/>
              </a:rPr>
              <a:t>sánh</a:t>
            </a:r>
            <a:r>
              <a:rPr lang="en-US" b="1" dirty="0" smtClean="0">
                <a:solidFill>
                  <a:srgbClr val="FF0000"/>
                </a:solidFill>
                <a:latin typeface="Arial" charset="0"/>
              </a:rPr>
              <a:t> </a:t>
            </a:r>
            <a:r>
              <a:rPr lang="en-US" b="1" dirty="0" err="1" smtClean="0">
                <a:solidFill>
                  <a:srgbClr val="FF0000"/>
                </a:solidFill>
                <a:latin typeface="Arial" charset="0"/>
              </a:rPr>
              <a:t>với</a:t>
            </a:r>
            <a:r>
              <a:rPr lang="en-US" b="1" dirty="0" smtClean="0">
                <a:solidFill>
                  <a:srgbClr val="FF0000"/>
                </a:solidFill>
                <a:latin typeface="Arial" charset="0"/>
              </a:rPr>
              <a:t> </a:t>
            </a:r>
            <a:r>
              <a:rPr lang="en-US" b="1" dirty="0" err="1" smtClean="0">
                <a:solidFill>
                  <a:srgbClr val="FF0000"/>
                </a:solidFill>
                <a:latin typeface="Arial" charset="0"/>
              </a:rPr>
              <a:t>cầu</a:t>
            </a:r>
            <a:r>
              <a:rPr lang="en-US" b="1" dirty="0" smtClean="0">
                <a:solidFill>
                  <a:srgbClr val="FF0000"/>
                </a:solidFill>
                <a:latin typeface="Arial" charset="0"/>
              </a:rPr>
              <a:t> </a:t>
            </a:r>
            <a:r>
              <a:rPr lang="en-US" b="1" dirty="0" err="1" smtClean="0">
                <a:solidFill>
                  <a:srgbClr val="FF0000"/>
                </a:solidFill>
                <a:latin typeface="Arial" charset="0"/>
              </a:rPr>
              <a:t>Tuần</a:t>
            </a:r>
            <a:r>
              <a:rPr lang="en-US" b="1" dirty="0" smtClean="0">
                <a:solidFill>
                  <a:srgbClr val="FF0000"/>
                </a:solidFill>
                <a:latin typeface="Arial" charset="0"/>
              </a:rPr>
              <a:t> </a:t>
            </a:r>
            <a:r>
              <a:rPr lang="en-US" b="1" dirty="0" err="1" smtClean="0">
                <a:solidFill>
                  <a:srgbClr val="FF0000"/>
                </a:solidFill>
                <a:latin typeface="Arial" charset="0"/>
              </a:rPr>
              <a:t>hiện</a:t>
            </a:r>
            <a:r>
              <a:rPr lang="en-US" b="1" dirty="0" smtClean="0">
                <a:solidFill>
                  <a:srgbClr val="FF0000"/>
                </a:solidFill>
                <a:latin typeface="Arial" charset="0"/>
              </a:rPr>
              <a:t> </a:t>
            </a:r>
            <a:r>
              <a:rPr lang="en-US" b="1" dirty="0" err="1" smtClean="0">
                <a:solidFill>
                  <a:srgbClr val="FF0000"/>
                </a:solidFill>
                <a:latin typeface="Arial" charset="0"/>
              </a:rPr>
              <a:t>trạng</a:t>
            </a:r>
            <a:endParaRPr lang="en-US" b="1" dirty="0" smtClean="0">
              <a:solidFill>
                <a:srgbClr val="FF0000"/>
              </a:solidFill>
              <a:latin typeface="Arial" charset="0"/>
            </a:endParaRPr>
          </a:p>
        </p:txBody>
      </p:sp>
      <p:sp>
        <p:nvSpPr>
          <p:cNvPr id="16" name="Text Box 2"/>
          <p:cNvSpPr txBox="1">
            <a:spLocks noChangeArrowheads="1"/>
          </p:cNvSpPr>
          <p:nvPr/>
        </p:nvSpPr>
        <p:spPr bwMode="auto">
          <a:xfrm>
            <a:off x="-1" y="358759"/>
            <a:ext cx="12188825" cy="784225"/>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3: </a:t>
            </a:r>
            <a:r>
              <a:rPr lang="tr-TR" sz="2000" dirty="0" smtClean="0">
                <a:solidFill>
                  <a:srgbClr val="FFFF00"/>
                </a:solidFill>
              </a:rPr>
              <a:t>PHÂN TÍCH</a:t>
            </a:r>
            <a:r>
              <a:rPr lang="en-US" sz="2000" dirty="0" smtClean="0">
                <a:solidFill>
                  <a:srgbClr val="FFFF00"/>
                </a:solidFill>
              </a:rPr>
              <a:t>, SO SÁNH</a:t>
            </a:r>
            <a:r>
              <a:rPr lang="tr-TR" sz="2000" dirty="0" smtClean="0">
                <a:solidFill>
                  <a:srgbClr val="FFFF00"/>
                </a:solidFill>
              </a:rPr>
              <a:t> GIẢI PHÁP KẾT CẤU NHỊP DẦM </a:t>
            </a:r>
            <a:r>
              <a:rPr lang="en-US" sz="2000" dirty="0" smtClean="0">
                <a:solidFill>
                  <a:srgbClr val="FFFF00"/>
                </a:solidFill>
              </a:rPr>
              <a:t>c</a:t>
            </a:r>
            <a:r>
              <a:rPr lang="tr-TR" sz="2000" dirty="0" smtClean="0">
                <a:solidFill>
                  <a:srgbClr val="FFFF00"/>
                </a:solidFill>
              </a:rPr>
              <a:t>ẦU TUẦN </a:t>
            </a:r>
            <a:r>
              <a:rPr lang="en-US" sz="2000" dirty="0" smtClean="0">
                <a:solidFill>
                  <a:srgbClr val="FFFF00"/>
                </a:solidFill>
              </a:rPr>
              <a:t>SO VỚI DẦM ĐÚC HẪNG THÔNG THƯỜNG</a:t>
            </a:r>
            <a:endParaRPr lang="en-US" b="1" dirty="0">
              <a:solidFill>
                <a:srgbClr val="0000FF"/>
              </a:solidFill>
            </a:endParaRPr>
          </a:p>
        </p:txBody>
      </p:sp>
      <p:sp>
        <p:nvSpPr>
          <p:cNvPr id="1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pic>
        <p:nvPicPr>
          <p:cNvPr id="3077" name="Picture 5"/>
          <p:cNvPicPr>
            <a:picLocks noChangeAspect="1" noChangeArrowheads="1"/>
          </p:cNvPicPr>
          <p:nvPr/>
        </p:nvPicPr>
        <p:blipFill>
          <a:blip r:embed="rId2"/>
          <a:srcRect l="21034" t="18554" r="4294" b="27734"/>
          <a:stretch>
            <a:fillRect/>
          </a:stretch>
        </p:blipFill>
        <p:spPr bwMode="auto">
          <a:xfrm>
            <a:off x="0" y="1571612"/>
            <a:ext cx="9715568" cy="3929090"/>
          </a:xfrm>
          <a:prstGeom prst="rect">
            <a:avLst/>
          </a:prstGeom>
          <a:noFill/>
          <a:ln w="9525">
            <a:noFill/>
            <a:miter lim="800000"/>
            <a:headEnd/>
            <a:tailEnd/>
          </a:ln>
          <a:effectLst/>
        </p:spPr>
      </p:pic>
      <p:pic>
        <p:nvPicPr>
          <p:cNvPr id="25" name="Picture 2"/>
          <p:cNvPicPr>
            <a:picLocks noChangeAspect="1" noChangeArrowheads="1"/>
          </p:cNvPicPr>
          <p:nvPr/>
        </p:nvPicPr>
        <p:blipFill>
          <a:blip r:embed="rId3"/>
          <a:srcRect l="33114" t="15625" r="18570" b="19922"/>
          <a:stretch>
            <a:fillRect/>
          </a:stretch>
        </p:blipFill>
        <p:spPr bwMode="auto">
          <a:xfrm>
            <a:off x="9093178" y="4536265"/>
            <a:ext cx="3095647" cy="23217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53280" y="1355284"/>
            <a:ext cx="6912768" cy="461665"/>
          </a:xfrm>
          <a:prstGeom prst="rect">
            <a:avLst/>
          </a:prstGeom>
        </p:spPr>
        <p:txBody>
          <a:bodyPr wrap="square">
            <a:spAutoFit/>
          </a:bodyPr>
          <a:lstStyle/>
          <a:p>
            <a:pPr algn="just"/>
            <a:r>
              <a:rPr lang="en-US" b="1" dirty="0" smtClean="0">
                <a:solidFill>
                  <a:srgbClr val="FF0000"/>
                </a:solidFill>
                <a:latin typeface="Arial" charset="0"/>
              </a:rPr>
              <a:t>  </a:t>
            </a:r>
            <a:r>
              <a:rPr lang="vi-VN" b="1" dirty="0" smtClean="0">
                <a:solidFill>
                  <a:srgbClr val="FF0000"/>
                </a:solidFill>
                <a:latin typeface="Arial" charset="0"/>
              </a:rPr>
              <a:t>Kết quả thiết kế các phương án</a:t>
            </a:r>
            <a:endParaRPr lang="en-US" b="1" dirty="0" smtClean="0">
              <a:solidFill>
                <a:srgbClr val="FF0000"/>
              </a:solidFill>
              <a:latin typeface="Arial" charset="0"/>
            </a:endParaRPr>
          </a:p>
        </p:txBody>
      </p:sp>
      <p:sp>
        <p:nvSpPr>
          <p:cNvPr id="14" name="Rectangle 5"/>
          <p:cNvSpPr>
            <a:spLocks noChangeArrowheads="1"/>
          </p:cNvSpPr>
          <p:nvPr/>
        </p:nvSpPr>
        <p:spPr bwMode="auto">
          <a:xfrm>
            <a:off x="7666048" y="6143644"/>
            <a:ext cx="3621504" cy="323165"/>
          </a:xfrm>
          <a:prstGeom prst="rect">
            <a:avLst/>
          </a:prstGeom>
          <a:noFill/>
          <a:ln w="9525">
            <a:noFill/>
            <a:miter lim="800000"/>
            <a:headEnd/>
            <a:tailEnd/>
          </a:ln>
        </p:spPr>
        <p:txBody>
          <a:bodyPr wrap="none">
            <a:spAutoFit/>
          </a:bodyPr>
          <a:lstStyle/>
          <a:p>
            <a:r>
              <a:rPr lang="en-US" sz="1500" i="1" dirty="0" err="1" smtClean="0">
                <a:latin typeface="Times New Roman" pitchFamily="18" charset="0"/>
                <a:cs typeface="Times New Roman" pitchFamily="18" charset="0"/>
              </a:rPr>
              <a:t>Mặt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cắt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ngang</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dầm</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hộp</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có</a:t>
            </a:r>
            <a:r>
              <a:rPr lang="vi-VN" sz="1500" i="1" dirty="0" smtClean="0">
                <a:latin typeface="Times New Roman" pitchFamily="18" charset="0"/>
                <a:cs typeface="Times New Roman" pitchFamily="18" charset="0"/>
              </a:rPr>
              <a:t> thanh chống xiên</a:t>
            </a:r>
            <a:endParaRPr lang="en-US" sz="1500" dirty="0"/>
          </a:p>
        </p:txBody>
      </p:sp>
      <p:sp>
        <p:nvSpPr>
          <p:cNvPr id="21" name="Rectangle 4"/>
          <p:cNvSpPr>
            <a:spLocks noChangeArrowheads="1"/>
          </p:cNvSpPr>
          <p:nvPr/>
        </p:nvSpPr>
        <p:spPr bwMode="auto">
          <a:xfrm>
            <a:off x="8166114" y="3643314"/>
            <a:ext cx="2021707" cy="323165"/>
          </a:xfrm>
          <a:prstGeom prst="rect">
            <a:avLst/>
          </a:prstGeom>
          <a:noFill/>
          <a:ln w="9525">
            <a:noFill/>
            <a:miter lim="800000"/>
            <a:headEnd/>
            <a:tailEnd/>
          </a:ln>
        </p:spPr>
        <p:txBody>
          <a:bodyPr wrap="none">
            <a:spAutoFit/>
          </a:bodyPr>
          <a:lstStyle/>
          <a:p>
            <a:r>
              <a:rPr lang="en-US" sz="1500" i="1" dirty="0" err="1" smtClean="0">
                <a:latin typeface="Times New Roman" pitchFamily="18" charset="0"/>
                <a:cs typeface="Times New Roman" pitchFamily="18" charset="0"/>
              </a:rPr>
              <a:t>Mặt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cắt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ngang</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dầm</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hộp</a:t>
            </a:r>
            <a:endParaRPr lang="en-US" sz="1500" i="1" dirty="0">
              <a:latin typeface="Times New Roman" pitchFamily="18" charset="0"/>
              <a:cs typeface="Times New Roman" pitchFamily="18" charset="0"/>
            </a:endParaRPr>
          </a:p>
        </p:txBody>
      </p:sp>
      <p:sp>
        <p:nvSpPr>
          <p:cNvPr id="16" name="Text Box 2"/>
          <p:cNvSpPr txBox="1">
            <a:spLocks noChangeArrowheads="1"/>
          </p:cNvSpPr>
          <p:nvPr/>
        </p:nvSpPr>
        <p:spPr bwMode="auto">
          <a:xfrm>
            <a:off x="-1" y="358759"/>
            <a:ext cx="12188825" cy="784225"/>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3: </a:t>
            </a:r>
            <a:r>
              <a:rPr lang="tr-TR" sz="2000" dirty="0" smtClean="0">
                <a:solidFill>
                  <a:srgbClr val="FFFF00"/>
                </a:solidFill>
              </a:rPr>
              <a:t>PHÂN TÍCH</a:t>
            </a:r>
            <a:r>
              <a:rPr lang="en-US" sz="2000" dirty="0" smtClean="0">
                <a:solidFill>
                  <a:srgbClr val="FFFF00"/>
                </a:solidFill>
              </a:rPr>
              <a:t>, SO SÁNH</a:t>
            </a:r>
            <a:r>
              <a:rPr lang="tr-TR" sz="2000" dirty="0" smtClean="0">
                <a:solidFill>
                  <a:srgbClr val="FFFF00"/>
                </a:solidFill>
              </a:rPr>
              <a:t> GIẢI PHÁP KẾT CẤU NHỊP DẦM </a:t>
            </a:r>
            <a:r>
              <a:rPr lang="en-US" sz="2000" dirty="0" smtClean="0">
                <a:solidFill>
                  <a:srgbClr val="FFFF00"/>
                </a:solidFill>
              </a:rPr>
              <a:t>c</a:t>
            </a:r>
            <a:r>
              <a:rPr lang="tr-TR" sz="2000" dirty="0" smtClean="0">
                <a:solidFill>
                  <a:srgbClr val="FFFF00"/>
                </a:solidFill>
              </a:rPr>
              <a:t>ẦU TUẦN </a:t>
            </a:r>
            <a:r>
              <a:rPr lang="en-US" sz="2000" dirty="0" smtClean="0">
                <a:solidFill>
                  <a:srgbClr val="FFFF00"/>
                </a:solidFill>
              </a:rPr>
              <a:t>SO VỚI DẦM ĐÚC HẪNG THÔNG THƯỜNG</a:t>
            </a:r>
            <a:endParaRPr lang="en-US" b="1" dirty="0">
              <a:solidFill>
                <a:srgbClr val="0000FF"/>
              </a:solidFill>
            </a:endParaRPr>
          </a:p>
        </p:txBody>
      </p:sp>
      <p:sp>
        <p:nvSpPr>
          <p:cNvPr id="1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pic>
        <p:nvPicPr>
          <p:cNvPr id="36" name="Picture 15"/>
          <p:cNvPicPr>
            <a:picLocks noChangeAspect="1" noChangeArrowheads="1"/>
          </p:cNvPicPr>
          <p:nvPr/>
        </p:nvPicPr>
        <p:blipFill>
          <a:blip r:embed="rId2" cstate="print"/>
          <a:srcRect/>
          <a:stretch>
            <a:fillRect/>
          </a:stretch>
        </p:blipFill>
        <p:spPr bwMode="auto">
          <a:xfrm>
            <a:off x="6808792" y="4500570"/>
            <a:ext cx="4896000" cy="1605584"/>
          </a:xfrm>
          <a:prstGeom prst="rect">
            <a:avLst/>
          </a:prstGeom>
          <a:solidFill>
            <a:schemeClr val="accent6">
              <a:lumMod val="40000"/>
              <a:lumOff val="60000"/>
            </a:schemeClr>
          </a:solidFill>
          <a:ln w="9525">
            <a:noFill/>
            <a:miter lim="800000"/>
            <a:headEnd/>
            <a:tailEnd/>
          </a:ln>
        </p:spPr>
      </p:pic>
      <p:pic>
        <p:nvPicPr>
          <p:cNvPr id="37" name="Picture 13"/>
          <p:cNvPicPr>
            <a:picLocks noChangeAspect="1" noChangeArrowheads="1"/>
          </p:cNvPicPr>
          <p:nvPr/>
        </p:nvPicPr>
        <p:blipFill>
          <a:blip r:embed="rId3" cstate="print"/>
          <a:srcRect/>
          <a:stretch>
            <a:fillRect/>
          </a:stretch>
        </p:blipFill>
        <p:spPr bwMode="auto">
          <a:xfrm>
            <a:off x="6737354" y="1928802"/>
            <a:ext cx="4896000" cy="1656184"/>
          </a:xfrm>
          <a:prstGeom prst="rect">
            <a:avLst/>
          </a:prstGeom>
          <a:solidFill>
            <a:schemeClr val="accent6">
              <a:lumMod val="40000"/>
              <a:lumOff val="60000"/>
            </a:schemeClr>
          </a:solidFill>
          <a:ln w="9525">
            <a:noFill/>
            <a:miter lim="800000"/>
            <a:headEnd/>
            <a:tailEnd/>
          </a:ln>
        </p:spPr>
      </p:pic>
      <p:graphicFrame>
        <p:nvGraphicFramePr>
          <p:cNvPr id="38" name="Table 37"/>
          <p:cNvGraphicFramePr>
            <a:graphicFrameLocks noGrp="1"/>
          </p:cNvGraphicFramePr>
          <p:nvPr/>
        </p:nvGraphicFramePr>
        <p:xfrm>
          <a:off x="593686" y="4289335"/>
          <a:ext cx="5328592" cy="2425813"/>
        </p:xfrm>
        <a:graphic>
          <a:graphicData uri="http://schemas.openxmlformats.org/drawingml/2006/table">
            <a:tbl>
              <a:tblPr/>
              <a:tblGrid>
                <a:gridCol w="100811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644635">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Times New Roman" pitchFamily="18" charset="0"/>
                          <a:cs typeface="Times New Roman" pitchFamily="18" charset="0"/>
                        </a:rPr>
                        <a:t>Vị trí</a:t>
                      </a:r>
                      <a:endParaRPr kumimoji="0" lang="en-US" sz="1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Số lượng/Nội lực đầu cọc</a:t>
                      </a:r>
                      <a:endParaRPr kumimoji="0" lang="en-US"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Phương án đúc hẫng cân bằng</a:t>
                      </a:r>
                      <a:endParaRPr kumimoji="0" lang="en-US"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Phương án có thanh chống xiên</a:t>
                      </a:r>
                      <a:endParaRPr kumimoji="0" lang="en-US"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6863">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Trụ P1, P5</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Số lượng (cọc)</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1"/>
                  </a:ext>
                </a:extLst>
              </a:tr>
              <a:tr h="296863">
                <a:tc vMerge="1">
                  <a:txBody>
                    <a:bodyPr/>
                    <a:lstStyle/>
                    <a:p>
                      <a:endParaRPr lang="vi-VN"/>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Nội lực (KN)</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-8.517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-9.672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296863">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Trụ P2, P4</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Số lượng (cọc)</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3"/>
                  </a:ext>
                </a:extLst>
              </a:tr>
              <a:tr h="296863">
                <a:tc vMerge="1">
                  <a:txBody>
                    <a:bodyPr/>
                    <a:lstStyle/>
                    <a:p>
                      <a:endParaRPr lang="vi-VN"/>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Nội lực (KN)</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-10.523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-11.208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296863">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Trụ P3</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Số lượng (cọc)</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5"/>
                  </a:ext>
                </a:extLst>
              </a:tr>
              <a:tr h="296863">
                <a:tc vMerge="1">
                  <a:txBody>
                    <a:bodyPr/>
                    <a:lstStyle/>
                    <a:p>
                      <a:endParaRPr lang="vi-VN"/>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Nội lực (KN)</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-10.500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-10.293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bl>
          </a:graphicData>
        </a:graphic>
      </p:graphicFrame>
      <p:graphicFrame>
        <p:nvGraphicFramePr>
          <p:cNvPr id="39" name="Table 38"/>
          <p:cNvGraphicFramePr>
            <a:graphicFrameLocks noGrp="1"/>
          </p:cNvGraphicFramePr>
          <p:nvPr/>
        </p:nvGraphicFramePr>
        <p:xfrm>
          <a:off x="593686" y="1857364"/>
          <a:ext cx="5328592" cy="2238130"/>
        </p:xfrm>
        <a:graphic>
          <a:graphicData uri="http://schemas.openxmlformats.org/drawingml/2006/table">
            <a:tbl>
              <a:tblPr/>
              <a:tblGrid>
                <a:gridCol w="1564642">
                  <a:extLst>
                    <a:ext uri="{9D8B030D-6E8A-4147-A177-3AD203B41FA5}">
                      <a16:colId xmlns:a16="http://schemas.microsoft.com/office/drawing/2014/main" val="20000"/>
                    </a:ext>
                  </a:extLst>
                </a:gridCol>
                <a:gridCol w="102764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534991">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dirty="0" smtClean="0">
                          <a:ln>
                            <a:noFill/>
                          </a:ln>
                          <a:solidFill>
                            <a:srgbClr val="FFFFFF"/>
                          </a:solidFill>
                          <a:effectLst/>
                          <a:latin typeface="Times New Roman" pitchFamily="18" charset="0"/>
                          <a:cs typeface="Times New Roman" pitchFamily="18" charset="0"/>
                        </a:rPr>
                        <a:t>Nội dung</a:t>
                      </a:r>
                      <a:endParaRPr kumimoji="0" lang="en-US" sz="14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Vị trí</a:t>
                      </a:r>
                      <a:endParaRPr kumimoji="0" lang="en-US"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Phương án đúc hẫng cân bằng</a:t>
                      </a:r>
                      <a:endParaRPr kumimoji="0" lang="en-US"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1" i="0" u="none" strike="noStrike" cap="none" normalizeH="0" baseline="0" smtClean="0">
                          <a:ln>
                            <a:noFill/>
                          </a:ln>
                          <a:solidFill>
                            <a:srgbClr val="FFFFFF"/>
                          </a:solidFill>
                          <a:effectLst/>
                          <a:latin typeface="Times New Roman" pitchFamily="18" charset="0"/>
                          <a:cs typeface="Times New Roman" pitchFamily="18" charset="0"/>
                        </a:rPr>
                        <a:t>Phương án có thanh chống xiên</a:t>
                      </a:r>
                      <a:endParaRPr kumimoji="0" lang="en-US" sz="14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2911">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Tải trọng cường độ Mu (KNm)</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Đỉnh trụ</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-773.277</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-587.350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1"/>
                  </a:ext>
                </a:extLst>
              </a:tr>
              <a:tr h="294802">
                <a:tc vMerge="1">
                  <a:txBody>
                    <a:bodyPr/>
                    <a:lstStyle/>
                    <a:p>
                      <a:endParaRPr lang="vi-VN"/>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Giữa nhịp</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156.794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118.195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2"/>
                  </a:ext>
                </a:extLst>
              </a:tr>
              <a:tr h="272911">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Mô men kháng Mr (KNm)</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Đỉnh trụ</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-1.239.384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-902.036</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3"/>
                  </a:ext>
                </a:extLst>
              </a:tr>
              <a:tr h="294802">
                <a:tc vMerge="1">
                  <a:txBody>
                    <a:bodyPr/>
                    <a:lstStyle/>
                    <a:p>
                      <a:endParaRPr lang="vi-VN"/>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Giữa nhịp</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332.665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198.234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4"/>
                  </a:ext>
                </a:extLst>
              </a:tr>
              <a:tr h="272911">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dirty="0" smtClean="0">
                          <a:ln>
                            <a:noFill/>
                          </a:ln>
                          <a:solidFill>
                            <a:srgbClr val="000000"/>
                          </a:solidFill>
                          <a:effectLst/>
                          <a:latin typeface="Times New Roman" pitchFamily="18" charset="0"/>
                          <a:cs typeface="Times New Roman" pitchFamily="18" charset="0"/>
                        </a:rPr>
                        <a:t>Hệ số an toàn Mr/Mu</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Đỉnh trụ</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5"/>
                  </a:ext>
                </a:extLst>
              </a:tr>
              <a:tr h="294802">
                <a:tc vMerge="1">
                  <a:txBody>
                    <a:bodyPr/>
                    <a:lstStyle/>
                    <a:p>
                      <a:endParaRPr lang="vi-VN"/>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Times New Roman" pitchFamily="18" charset="0"/>
                          <a:cs typeface="Times New Roman" pitchFamily="18" charset="0"/>
                        </a:rPr>
                        <a:t>Giữa nhịp</a:t>
                      </a:r>
                      <a:endParaRPr kumimoji="0" lang="en-US" sz="14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Times New Roman" pitchFamily="18" charset="0"/>
                          <a:cs typeface="Times New Roman" pitchFamily="18" charset="0"/>
                        </a:rPr>
                        <a:t>2.1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Times New Roman" pitchFamily="18" charset="0"/>
                        </a:rPr>
                        <a:t>1.7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808000" y="2214554"/>
          <a:ext cx="10858576" cy="3143273"/>
        </p:xfrm>
        <a:graphic>
          <a:graphicData uri="http://schemas.openxmlformats.org/drawingml/2006/table">
            <a:tbl>
              <a:tblPr/>
              <a:tblGrid>
                <a:gridCol w="912485">
                  <a:extLst>
                    <a:ext uri="{9D8B030D-6E8A-4147-A177-3AD203B41FA5}">
                      <a16:colId xmlns:a16="http://schemas.microsoft.com/office/drawing/2014/main" val="20000"/>
                    </a:ext>
                  </a:extLst>
                </a:gridCol>
                <a:gridCol w="3193699">
                  <a:extLst>
                    <a:ext uri="{9D8B030D-6E8A-4147-A177-3AD203B41FA5}">
                      <a16:colId xmlns:a16="http://schemas.microsoft.com/office/drawing/2014/main" val="20001"/>
                    </a:ext>
                  </a:extLst>
                </a:gridCol>
                <a:gridCol w="1551225">
                  <a:extLst>
                    <a:ext uri="{9D8B030D-6E8A-4147-A177-3AD203B41FA5}">
                      <a16:colId xmlns:a16="http://schemas.microsoft.com/office/drawing/2014/main" val="20002"/>
                    </a:ext>
                  </a:extLst>
                </a:gridCol>
                <a:gridCol w="2737456">
                  <a:extLst>
                    <a:ext uri="{9D8B030D-6E8A-4147-A177-3AD203B41FA5}">
                      <a16:colId xmlns:a16="http://schemas.microsoft.com/office/drawing/2014/main" val="20003"/>
                    </a:ext>
                  </a:extLst>
                </a:gridCol>
                <a:gridCol w="2463711">
                  <a:extLst>
                    <a:ext uri="{9D8B030D-6E8A-4147-A177-3AD203B41FA5}">
                      <a16:colId xmlns:a16="http://schemas.microsoft.com/office/drawing/2014/main" val="20004"/>
                    </a:ext>
                  </a:extLst>
                </a:gridCol>
              </a:tblGrid>
              <a:tr h="10796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i="0" u="none" strike="noStrike" kern="1200" cap="none" normalizeH="0" baseline="0" dirty="0">
                          <a:ln>
                            <a:noFill/>
                          </a:ln>
                          <a:solidFill>
                            <a:schemeClr val="tx1"/>
                          </a:solidFill>
                          <a:effectLst/>
                          <a:latin typeface="Times New Roman" pitchFamily="18" charset="0"/>
                          <a:ea typeface="+mn-ea"/>
                          <a:cs typeface="Times New Roman" pitchFamily="18" charset="0"/>
                        </a:rPr>
                        <a:t>STT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i="0" u="none" strike="noStrike" kern="1200" cap="none" normalizeH="0" baseline="0">
                          <a:ln>
                            <a:noFill/>
                          </a:ln>
                          <a:solidFill>
                            <a:schemeClr val="tx1"/>
                          </a:solidFill>
                          <a:effectLst/>
                          <a:latin typeface="Times New Roman" pitchFamily="18" charset="0"/>
                          <a:ea typeface="+mn-ea"/>
                          <a:cs typeface="Times New Roman" pitchFamily="18" charset="0"/>
                        </a:rPr>
                        <a:t>Hạng mục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i="0" u="none" strike="noStrike" kern="1200" cap="none" normalizeH="0" baseline="0">
                          <a:ln>
                            <a:noFill/>
                          </a:ln>
                          <a:solidFill>
                            <a:schemeClr val="tx1"/>
                          </a:solidFill>
                          <a:effectLst/>
                          <a:latin typeface="Times New Roman" pitchFamily="18" charset="0"/>
                          <a:ea typeface="+mn-ea"/>
                          <a:cs typeface="Times New Roman" pitchFamily="18" charset="0"/>
                        </a:rPr>
                        <a:t>Đơn vị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i="0" u="none" strike="noStrike" kern="1200" cap="none" normalizeH="0" baseline="0">
                          <a:ln>
                            <a:noFill/>
                          </a:ln>
                          <a:solidFill>
                            <a:schemeClr val="tx1"/>
                          </a:solidFill>
                          <a:effectLst/>
                          <a:latin typeface="Times New Roman" pitchFamily="18" charset="0"/>
                          <a:ea typeface="+mn-ea"/>
                          <a:cs typeface="Times New Roman" pitchFamily="18" charset="0"/>
                        </a:rPr>
                        <a:t>Phương án đúc hẫng cân bằng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i="0" u="none" strike="noStrike" kern="1200" cap="none" normalizeH="0" baseline="0">
                          <a:ln>
                            <a:noFill/>
                          </a:ln>
                          <a:solidFill>
                            <a:schemeClr val="tx1"/>
                          </a:solidFill>
                          <a:effectLst/>
                          <a:latin typeface="Times New Roman" pitchFamily="18" charset="0"/>
                          <a:ea typeface="+mn-ea"/>
                          <a:cs typeface="Times New Roman" pitchFamily="18" charset="0"/>
                        </a:rPr>
                        <a:t>Phương án có thanh chống xiên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869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Bê tông dầm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m</a:t>
                      </a:r>
                      <a:r>
                        <a:rPr kumimoji="0" lang="vi-VN" sz="2000" b="0" i="0" u="none" strike="noStrike" kern="1200" cap="none" normalizeH="0" baseline="30000">
                          <a:ln>
                            <a:noFill/>
                          </a:ln>
                          <a:solidFill>
                            <a:srgbClr val="000000"/>
                          </a:solidFill>
                          <a:effectLst/>
                          <a:latin typeface="Times New Roman" pitchFamily="18" charset="0"/>
                          <a:ea typeface="+mn-ea"/>
                          <a:cs typeface="Times New Roman"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8,575.20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6,007.30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492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Cáp dự ứng lực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464.1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357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492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Cốt thép thường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1,543.50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1,081.30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922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Thanh chống xiên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a:ln>
                            <a:noFill/>
                          </a:ln>
                          <a:solidFill>
                            <a:srgbClr val="000000"/>
                          </a:solidFill>
                          <a:effectLst/>
                          <a:latin typeface="Times New Roman" pitchFamily="18" charset="0"/>
                          <a:ea typeface="+mn-ea"/>
                          <a:cs typeface="Times New Roman" pitchFamily="18" charset="0"/>
                        </a:rPr>
                        <a: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dirty="0">
                          <a:ln>
                            <a:noFill/>
                          </a:ln>
                          <a:solidFill>
                            <a:srgbClr val="000000"/>
                          </a:solidFill>
                          <a:effectLst/>
                          <a:latin typeface="Times New Roman" pitchFamily="18" charset="0"/>
                          <a:ea typeface="+mn-ea"/>
                          <a:cs typeface="Times New Roman"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0" i="0" u="none" strike="noStrike" kern="1200" cap="none" normalizeH="0" baseline="0" dirty="0">
                          <a:ln>
                            <a:noFill/>
                          </a:ln>
                          <a:solidFill>
                            <a:srgbClr val="000000"/>
                          </a:solidFill>
                          <a:effectLst/>
                          <a:latin typeface="Times New Roman" pitchFamily="18" charset="0"/>
                          <a:ea typeface="+mn-ea"/>
                          <a:cs typeface="Times New Roman" pitchFamily="18" charset="0"/>
                        </a:rPr>
                        <a:t>106.5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bl>
          </a:graphicData>
        </a:graphic>
      </p:graphicFrame>
      <p:sp>
        <p:nvSpPr>
          <p:cNvPr id="10" name="Rectangle 9"/>
          <p:cNvSpPr/>
          <p:nvPr/>
        </p:nvSpPr>
        <p:spPr>
          <a:xfrm>
            <a:off x="1798630" y="1681451"/>
            <a:ext cx="10225136" cy="461665"/>
          </a:xfrm>
          <a:prstGeom prst="rect">
            <a:avLst/>
          </a:prstGeom>
        </p:spPr>
        <p:txBody>
          <a:bodyPr wrap="square">
            <a:spAutoFit/>
          </a:bodyPr>
          <a:lstStyle/>
          <a:p>
            <a:pPr algn="just"/>
            <a:r>
              <a:rPr lang="vi-VN" b="1" dirty="0" smtClean="0">
                <a:solidFill>
                  <a:srgbClr val="FF0000"/>
                </a:solidFill>
                <a:latin typeface="Arial" charset="0"/>
              </a:rPr>
              <a:t>    So sánh chỉ tiêu về khối lượng vật liệu chế tạo kết cấu</a:t>
            </a:r>
            <a:endParaRPr lang="en-US" b="1" dirty="0" smtClean="0">
              <a:solidFill>
                <a:srgbClr val="FF0000"/>
              </a:solidFill>
              <a:latin typeface="Arial" charset="0"/>
            </a:endParaRPr>
          </a:p>
        </p:txBody>
      </p:sp>
      <p:sp>
        <p:nvSpPr>
          <p:cNvPr id="1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19" name="Text Box 2"/>
          <p:cNvSpPr txBox="1">
            <a:spLocks noChangeArrowheads="1"/>
          </p:cNvSpPr>
          <p:nvPr/>
        </p:nvSpPr>
        <p:spPr bwMode="auto">
          <a:xfrm>
            <a:off x="-1" y="358759"/>
            <a:ext cx="12188825" cy="784225"/>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3: </a:t>
            </a:r>
            <a:r>
              <a:rPr lang="tr-TR" sz="2000" dirty="0" smtClean="0">
                <a:solidFill>
                  <a:srgbClr val="FFFF00"/>
                </a:solidFill>
              </a:rPr>
              <a:t>PHÂN TÍCH</a:t>
            </a:r>
            <a:r>
              <a:rPr lang="en-US" sz="2000" dirty="0" smtClean="0">
                <a:solidFill>
                  <a:srgbClr val="FFFF00"/>
                </a:solidFill>
              </a:rPr>
              <a:t>, SO SÁNH</a:t>
            </a:r>
            <a:r>
              <a:rPr lang="tr-TR" sz="2000" dirty="0" smtClean="0">
                <a:solidFill>
                  <a:srgbClr val="FFFF00"/>
                </a:solidFill>
              </a:rPr>
              <a:t> GIẢI PHÁP KẾT CẤU NHỊP DẦM </a:t>
            </a:r>
            <a:r>
              <a:rPr lang="en-US" sz="2000" dirty="0" smtClean="0">
                <a:solidFill>
                  <a:srgbClr val="FFFF00"/>
                </a:solidFill>
              </a:rPr>
              <a:t>c</a:t>
            </a:r>
            <a:r>
              <a:rPr lang="tr-TR" sz="2000" dirty="0" smtClean="0">
                <a:solidFill>
                  <a:srgbClr val="FFFF00"/>
                </a:solidFill>
              </a:rPr>
              <a:t>ẦU TUẦN </a:t>
            </a:r>
            <a:r>
              <a:rPr lang="en-US" sz="2000" dirty="0" smtClean="0">
                <a:solidFill>
                  <a:srgbClr val="FFFF00"/>
                </a:solidFill>
              </a:rPr>
              <a:t>SO VỚI DẦM ĐÚC HẪNG THÔNG THƯỜNG</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0809" y="1905940"/>
          <a:ext cx="11144329" cy="4607636"/>
        </p:xfrm>
        <a:graphic>
          <a:graphicData uri="http://schemas.openxmlformats.org/drawingml/2006/table">
            <a:tbl>
              <a:tblPr firstRow="1">
                <a:tableStyleId>{5C22544A-7EE6-4342-B048-85BDC9FD1C3A}</a:tableStyleId>
              </a:tblPr>
              <a:tblGrid>
                <a:gridCol w="1563841">
                  <a:extLst>
                    <a:ext uri="{9D8B030D-6E8A-4147-A177-3AD203B41FA5}">
                      <a16:colId xmlns:a16="http://schemas.microsoft.com/office/drawing/2014/main" val="20000"/>
                    </a:ext>
                  </a:extLst>
                </a:gridCol>
                <a:gridCol w="4732624">
                  <a:extLst>
                    <a:ext uri="{9D8B030D-6E8A-4147-A177-3AD203B41FA5}">
                      <a16:colId xmlns:a16="http://schemas.microsoft.com/office/drawing/2014/main" val="20001"/>
                    </a:ext>
                  </a:extLst>
                </a:gridCol>
                <a:gridCol w="4847864">
                  <a:extLst>
                    <a:ext uri="{9D8B030D-6E8A-4147-A177-3AD203B41FA5}">
                      <a16:colId xmlns:a16="http://schemas.microsoft.com/office/drawing/2014/main" val="20002"/>
                    </a:ext>
                  </a:extLst>
                </a:gridCol>
              </a:tblGrid>
              <a:tr h="360040">
                <a:tc>
                  <a:txBody>
                    <a:bodyPr/>
                    <a:lstStyle/>
                    <a:p>
                      <a:pPr marL="0" marR="0" algn="ctr">
                        <a:lnSpc>
                          <a:spcPct val="110000"/>
                        </a:lnSpc>
                        <a:spcBef>
                          <a:spcPts val="300"/>
                        </a:spcBef>
                        <a:spcAft>
                          <a:spcPts val="300"/>
                        </a:spcAft>
                      </a:pPr>
                      <a:r>
                        <a:rPr lang="en-US" sz="1600" dirty="0" err="1">
                          <a:effectLst/>
                          <a:latin typeface="Times New Roman" panose="02020603050405020304" pitchFamily="18" charset="0"/>
                          <a:cs typeface="Times New Roman" panose="02020603050405020304" pitchFamily="18" charset="0"/>
                        </a:rPr>
                        <a:t>Phương</a:t>
                      </a:r>
                      <a:r>
                        <a:rPr lang="en-US" sz="1600" dirty="0">
                          <a:effectLst/>
                          <a:latin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cs typeface="Times New Roman" panose="02020603050405020304" pitchFamily="18" charset="0"/>
                        </a:rPr>
                        <a:t>án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a:lnSpc>
                          <a:spcPct val="120000"/>
                        </a:lnSpc>
                        <a:spcBef>
                          <a:spcPts val="0"/>
                        </a:spcBef>
                        <a:spcAft>
                          <a:spcPts val="0"/>
                        </a:spcAft>
                      </a:pPr>
                      <a:r>
                        <a:rPr lang="tr-TR" sz="1600" dirty="0">
                          <a:effectLst/>
                          <a:latin typeface="Times New Roman" panose="02020603050405020304" pitchFamily="18" charset="0"/>
                          <a:cs typeface="Times New Roman" panose="02020603050405020304" pitchFamily="18" charset="0"/>
                        </a:rPr>
                        <a:t>Phương án đúc hẫng cân bằng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indent="0" algn="ctr">
                        <a:lnSpc>
                          <a:spcPct val="120000"/>
                        </a:lnSpc>
                        <a:spcBef>
                          <a:spcPts val="0"/>
                        </a:spcBef>
                        <a:spcAft>
                          <a:spcPts val="0"/>
                        </a:spcAft>
                      </a:pPr>
                      <a:r>
                        <a:rPr lang="tr-TR" sz="1600" dirty="0">
                          <a:effectLst/>
                          <a:latin typeface="Times New Roman" panose="02020603050405020304" pitchFamily="18" charset="0"/>
                          <a:cs typeface="Times New Roman" panose="02020603050405020304" pitchFamily="18" charset="0"/>
                        </a:rPr>
                        <a:t>Phương án có thanh chống xiên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39902">
                <a:tc>
                  <a:txBody>
                    <a:bodyPr/>
                    <a:lstStyle/>
                    <a:p>
                      <a:pPr marL="0" marR="0" algn="ctr">
                        <a:lnSpc>
                          <a:spcPct val="110000"/>
                        </a:lnSpc>
                        <a:spcBef>
                          <a:spcPts val="300"/>
                        </a:spcBef>
                        <a:spcAft>
                          <a:spcPts val="300"/>
                        </a:spcAft>
                      </a:pPr>
                      <a:r>
                        <a:rPr lang="en-US" sz="1600" dirty="0" err="1" smtClean="0">
                          <a:effectLst/>
                          <a:latin typeface="Times New Roman" panose="02020603050405020304" pitchFamily="18" charset="0"/>
                          <a:cs typeface="Times New Roman" panose="02020603050405020304" pitchFamily="18" charset="0"/>
                        </a:rPr>
                        <a:t>Giải</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pháp</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thi</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công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ct val="110000"/>
                        </a:lnSpc>
                        <a:spcBef>
                          <a:spcPts val="300"/>
                        </a:spcBef>
                        <a:spcAft>
                          <a:spcPts val="30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đúc</a:t>
                      </a:r>
                      <a:r>
                        <a:rPr lang="en-US" sz="1600" dirty="0">
                          <a:effectLst/>
                          <a:latin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cs typeface="Times New Roman" panose="02020603050405020304" pitchFamily="18" charset="0"/>
                        </a:rPr>
                        <a:t>hẫng</a:t>
                      </a:r>
                      <a:r>
                        <a:rPr lang="en-US" sz="1600" dirty="0" smtClean="0">
                          <a:effectLst/>
                          <a:latin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cs typeface="Times New Roman" panose="02020603050405020304" pitchFamily="18" charset="0"/>
                        </a:rPr>
                        <a:t>cân</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bằng</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quen</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thuộc</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với</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các</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nhà</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thầu</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Việt</a:t>
                      </a:r>
                      <a:r>
                        <a:rPr lang="en-US" sz="1600" baseline="0" dirty="0" smtClean="0">
                          <a:effectLst/>
                          <a:latin typeface="Times New Roman" panose="02020603050405020304" pitchFamily="18" charset="0"/>
                          <a:cs typeface="Times New Roman" panose="02020603050405020304" pitchFamily="18" charset="0"/>
                        </a:rPr>
                        <a:t> Nam, </a:t>
                      </a:r>
                      <a:r>
                        <a:rPr lang="en-US" sz="1600" baseline="0" dirty="0" err="1" smtClean="0">
                          <a:effectLst/>
                          <a:latin typeface="Times New Roman" panose="02020603050405020304" pitchFamily="18" charset="0"/>
                          <a:cs typeface="Times New Roman" panose="02020603050405020304" pitchFamily="18" charset="0"/>
                        </a:rPr>
                        <a:t>công</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tác</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kiểm</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soát</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chất</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lượng</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thuận</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lợi</a:t>
                      </a:r>
                      <a:r>
                        <a:rPr lang="en-US" sz="1600" baseline="0" dirty="0" smtClean="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cs typeface="Times New Roman" panose="02020603050405020304" pitchFamily="18" charset="0"/>
                      </a:endParaRPr>
                    </a:p>
                    <a:p>
                      <a:pPr marL="0" marR="0" algn="just">
                        <a:lnSpc>
                          <a:spcPct val="110000"/>
                        </a:lnSpc>
                        <a:spcBef>
                          <a:spcPts val="300"/>
                        </a:spcBef>
                        <a:spcAft>
                          <a:spcPts val="300"/>
                        </a:spcAft>
                      </a:pPr>
                      <a:r>
                        <a:rPr lang="en-US" sz="1600" dirty="0" smtClean="0">
                          <a:effectLst/>
                          <a:latin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cs typeface="Times New Roman" panose="02020603050405020304" pitchFamily="18" charset="0"/>
                        </a:rPr>
                        <a:t>Khối</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lượng</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lớn</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tiến</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độ</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thi</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công</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dài</a:t>
                      </a:r>
                      <a:r>
                        <a:rPr lang="en-US" sz="1600" baseline="0" dirty="0" smtClean="0">
                          <a:effectLst/>
                          <a:latin typeface="Times New Roman" panose="02020603050405020304" pitchFamily="18" charset="0"/>
                          <a:cs typeface="Times New Roman" panose="02020603050405020304" pitchFamily="18" charset="0"/>
                        </a:rPr>
                        <a:t>. </a:t>
                      </a:r>
                    </a:p>
                    <a:p>
                      <a:pPr marL="0" marR="0" algn="just">
                        <a:lnSpc>
                          <a:spcPct val="110000"/>
                        </a:lnSpc>
                        <a:spcBef>
                          <a:spcPts val="300"/>
                        </a:spcBef>
                        <a:spcAft>
                          <a:spcPts val="300"/>
                        </a:spcAft>
                      </a:pPr>
                      <a:r>
                        <a:rPr kumimoji="0" lang="en-US" sz="1600" kern="1200" baseline="0" smtClean="0">
                          <a:solidFill>
                            <a:schemeClr val="dk1"/>
                          </a:solidFill>
                          <a:effectLst/>
                          <a:latin typeface="Times New Roman" panose="02020603050405020304" pitchFamily="18" charset="0"/>
                          <a:ea typeface="+mn-ea"/>
                          <a:cs typeface="Times New Roman" panose="02020603050405020304" pitchFamily="18" charset="0"/>
                        </a:rPr>
                        <a:t>- Cần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chế</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err="1" smtClean="0">
                          <a:solidFill>
                            <a:schemeClr val="dk1"/>
                          </a:solidFill>
                          <a:effectLst/>
                          <a:latin typeface="Times New Roman" panose="02020603050405020304" pitchFamily="18" charset="0"/>
                          <a:ea typeface="+mn-ea"/>
                          <a:cs typeface="Times New Roman" panose="02020603050405020304" pitchFamily="18" charset="0"/>
                        </a:rPr>
                        <a:t>tạo</a:t>
                      </a:r>
                      <a:r>
                        <a:rPr kumimoji="0" lang="en-US" sz="1600" kern="1200" baseline="0" smtClean="0">
                          <a:solidFill>
                            <a:schemeClr val="dk1"/>
                          </a:solidFill>
                          <a:effectLst/>
                          <a:latin typeface="Times New Roman" panose="02020603050405020304" pitchFamily="18" charset="0"/>
                          <a:ea typeface="+mn-ea"/>
                          <a:cs typeface="Times New Roman" panose="02020603050405020304" pitchFamily="18" charset="0"/>
                        </a:rPr>
                        <a:t> riêng xe đúc cho phù hợp,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trọng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lượng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xe</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đúc</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ván</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khuôn</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lớn</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là</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khó</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khăn</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trong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tổ</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chức</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thi</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công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công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trình</a:t>
                      </a:r>
                      <a:endParaRPr kumimoji="0" lang="en-US" sz="1600" kern="1200" baseline="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ct val="110000"/>
                        </a:lnSpc>
                        <a:spcBef>
                          <a:spcPts val="300"/>
                        </a:spcBef>
                        <a:spcAft>
                          <a:spcPts val="300"/>
                        </a:spcAft>
                      </a:pP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Thi</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công</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đúc</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hẫng</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lắp</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hẫng</a:t>
                      </a:r>
                      <a:endParaRPr kumimoji="0" lang="en-US" sz="16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algn="just">
                        <a:lnSpc>
                          <a:spcPct val="110000"/>
                        </a:lnSpc>
                        <a:spcBef>
                          <a:spcPts val="300"/>
                        </a:spcBef>
                        <a:spcAft>
                          <a:spcPts val="300"/>
                        </a:spcAft>
                      </a:pP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Tiến</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độ</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thi</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công</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nhanh</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hơn</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do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giảm</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nhiều</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khối</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lượng</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xây</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a:solidFill>
                            <a:schemeClr val="dk1"/>
                          </a:solidFill>
                          <a:effectLst/>
                          <a:latin typeface="Times New Roman" panose="02020603050405020304" pitchFamily="18" charset="0"/>
                          <a:ea typeface="+mn-ea"/>
                          <a:cs typeface="Times New Roman" panose="02020603050405020304" pitchFamily="18" charset="0"/>
                        </a:rPr>
                        <a:t>dựng</a:t>
                      </a:r>
                      <a:r>
                        <a:rPr kumimoji="0" lang="en-US" sz="1600" kern="1200" dirty="0">
                          <a:solidFill>
                            <a:schemeClr val="dk1"/>
                          </a:solidFill>
                          <a:effectLst/>
                          <a:latin typeface="Times New Roman" panose="02020603050405020304" pitchFamily="18" charset="0"/>
                          <a:ea typeface="+mn-ea"/>
                          <a:cs typeface="Times New Roman" panose="02020603050405020304" pitchFamily="18" charset="0"/>
                        </a:rPr>
                        <a:t>. </a:t>
                      </a:r>
                      <a:endPar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algn="just">
                        <a:lnSpc>
                          <a:spcPct val="110000"/>
                        </a:lnSpc>
                        <a:spcBef>
                          <a:spcPts val="300"/>
                        </a:spcBef>
                        <a:spcAft>
                          <a:spcPts val="300"/>
                        </a:spcAft>
                      </a:pP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Phân</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chia</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theo</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mặt</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cắt</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ngang</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nên</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tận</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dụng</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được</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thiết</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bị</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sẵn</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có</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a:t>
                      </a:r>
                    </a:p>
                    <a:p>
                      <a:pPr marL="0" marR="0" algn="just">
                        <a:lnSpc>
                          <a:spcPct val="110000"/>
                        </a:lnSpc>
                        <a:spcBef>
                          <a:spcPts val="300"/>
                        </a:spcBef>
                        <a:spcAft>
                          <a:spcPts val="300"/>
                        </a:spcAft>
                      </a:pP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Giai</a:t>
                      </a:r>
                      <a:r>
                        <a:rPr kumimoji="0" lang="en-US" sz="1600" kern="120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dirty="0" err="1" smtClean="0">
                          <a:solidFill>
                            <a:schemeClr val="dk1"/>
                          </a:solidFill>
                          <a:effectLst/>
                          <a:latin typeface="Times New Roman" panose="02020603050405020304" pitchFamily="18" charset="0"/>
                          <a:ea typeface="+mn-ea"/>
                          <a:cs typeface="Times New Roman" panose="02020603050405020304" pitchFamily="18" charset="0"/>
                        </a:rPr>
                        <a:t>đoạn</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thi</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công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lắp</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đặt</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thanh</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chống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xiên</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và</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đổ</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bê</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tông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mở</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rộng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mặt</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cầu</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đòi</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hỏi</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có</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thiết</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bị</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ván</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khuôn</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đặc</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biệt</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và</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yêu</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cầu</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kỹ</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thuật</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của</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công</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tác</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lắp</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đặt</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kumimoji="0" lang="en-US" sz="1600" kern="1200" baseline="0" dirty="0" err="1" smtClean="0">
                          <a:solidFill>
                            <a:schemeClr val="dk1"/>
                          </a:solidFill>
                          <a:effectLst/>
                          <a:latin typeface="Times New Roman" panose="02020603050405020304" pitchFamily="18" charset="0"/>
                          <a:ea typeface="+mn-ea"/>
                          <a:cs typeface="Times New Roman" panose="02020603050405020304" pitchFamily="18" charset="0"/>
                        </a:rPr>
                        <a:t>cao</a:t>
                      </a:r>
                      <a:r>
                        <a:rPr kumimoji="0" lang="en-US" sz="1600" kern="1200" baseline="0" dirty="0" smtClean="0">
                          <a:solidFill>
                            <a:schemeClr val="dk1"/>
                          </a:solidFill>
                          <a:effectLst/>
                          <a:latin typeface="Times New Roman" panose="02020603050405020304" pitchFamily="18" charset="0"/>
                          <a:ea typeface="+mn-ea"/>
                          <a:cs typeface="Times New Roman" panose="02020603050405020304" pitchFamily="18" charset="0"/>
                        </a:rPr>
                        <a:t>.</a:t>
                      </a:r>
                      <a:endParaRPr kumimoji="0" lang="en-US"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703022">
                <a:tc>
                  <a:txBody>
                    <a:bodyPr/>
                    <a:lstStyle/>
                    <a:p>
                      <a:pPr marL="0" marR="0" algn="ctr">
                        <a:lnSpc>
                          <a:spcPct val="110000"/>
                        </a:lnSpc>
                        <a:spcBef>
                          <a:spcPts val="300"/>
                        </a:spcBef>
                        <a:spcAft>
                          <a:spcPts val="300"/>
                        </a:spcAft>
                      </a:pPr>
                      <a:r>
                        <a:rPr lang="pt-BR" sz="1600">
                          <a:effectLst/>
                          <a:latin typeface="Times New Roman" panose="02020603050405020304" pitchFamily="18" charset="0"/>
                          <a:cs typeface="Times New Roman" panose="02020603050405020304" pitchFamily="18" charset="0"/>
                        </a:rPr>
                        <a:t>Duy tu bảo dưỡng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ct val="110000"/>
                        </a:lnSpc>
                        <a:spcBef>
                          <a:spcPts val="300"/>
                        </a:spcBef>
                        <a:spcAft>
                          <a:spcPts val="300"/>
                        </a:spcAft>
                      </a:pPr>
                      <a:r>
                        <a:rPr lang="en-US" sz="1600" smtClean="0">
                          <a:effectLst/>
                          <a:latin typeface="Times New Roman" panose="02020603050405020304" pitchFamily="18" charset="0"/>
                          <a:cs typeface="Times New Roman" panose="02020603050405020304" pitchFamily="18" charset="0"/>
                        </a:rPr>
                        <a:t>Không </a:t>
                      </a:r>
                      <a:r>
                        <a:rPr lang="en-US" sz="1600">
                          <a:effectLst/>
                          <a:latin typeface="Times New Roman" panose="02020603050405020304" pitchFamily="18" charset="0"/>
                          <a:cs typeface="Times New Roman" panose="02020603050405020304" pitchFamily="18" charset="0"/>
                        </a:rPr>
                        <a:t>đòi hỏi phải duy tu bảo dưỡng định kỳ.</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just">
                        <a:lnSpc>
                          <a:spcPct val="110000"/>
                        </a:lnSpc>
                        <a:spcBef>
                          <a:spcPts val="300"/>
                        </a:spcBef>
                        <a:spcAft>
                          <a:spcPts val="300"/>
                        </a:spcAft>
                      </a:pPr>
                      <a:r>
                        <a:rPr lang="en-US" sz="1600" dirty="0" err="1" smtClean="0">
                          <a:effectLst/>
                          <a:latin typeface="Times New Roman" panose="02020603050405020304" pitchFamily="18" charset="0"/>
                          <a:cs typeface="Times New Roman" panose="02020603050405020304" pitchFamily="18" charset="0"/>
                        </a:rPr>
                        <a:t>Cần</a:t>
                      </a:r>
                      <a:r>
                        <a:rPr lang="en-US" sz="1600" dirty="0" smtClean="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phải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duy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bảo</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dưỡng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định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kỳ</a:t>
                      </a:r>
                      <a:r>
                        <a:rPr lang="en-US" sz="1600" dirty="0" smtClean="0">
                          <a:effectLst/>
                          <a:latin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cs typeface="Times New Roman" panose="02020603050405020304" pitchFamily="18" charset="0"/>
                        </a:rPr>
                        <a:t>Dễ</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tiếp</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cận</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để</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thực</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hiện</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công</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tác</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duy</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tu</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bảo</a:t>
                      </a:r>
                      <a:r>
                        <a:rPr lang="en-US" sz="1600" baseline="0" dirty="0" smtClean="0">
                          <a:effectLst/>
                          <a:latin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cs typeface="Times New Roman" panose="02020603050405020304" pitchFamily="18" charset="0"/>
                        </a:rPr>
                        <a:t>dưỡng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03022">
                <a:tc>
                  <a:txBody>
                    <a:bodyPr/>
                    <a:lstStyle/>
                    <a:p>
                      <a:pPr marL="0" marR="0" algn="ctr">
                        <a:lnSpc>
                          <a:spcPct val="110000"/>
                        </a:lnSpc>
                        <a:spcBef>
                          <a:spcPts val="300"/>
                        </a:spcBef>
                        <a:spcAft>
                          <a:spcPts val="300"/>
                        </a:spcAft>
                      </a:pPr>
                      <a:r>
                        <a:rPr lang="pt-BR" sz="1600" dirty="0" smtClean="0">
                          <a:effectLst/>
                          <a:latin typeface="Times New Roman" panose="02020603050405020304" pitchFamily="18" charset="0"/>
                          <a:cs typeface="Times New Roman" panose="02020603050405020304" pitchFamily="18" charset="0"/>
                        </a:rPr>
                        <a:t>Tính thẩm mỹ</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indent="0" algn="just" defTabSz="1218987" rtl="0" eaLnBrk="1" fontAlgn="auto" latinLnBrk="0" hangingPunct="1">
                        <a:lnSpc>
                          <a:spcPct val="110000"/>
                        </a:lnSpc>
                        <a:spcBef>
                          <a:spcPts val="300"/>
                        </a:spcBef>
                        <a:spcAft>
                          <a:spcPts val="300"/>
                        </a:spcAft>
                        <a:buClrTx/>
                        <a:buSzTx/>
                        <a:buFontTx/>
                        <a:buNone/>
                        <a:tabLst/>
                        <a:defRPr/>
                      </a:pPr>
                      <a:r>
                        <a:rPr lang="en-US" sz="16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án</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smtClean="0">
                          <a:effectLst/>
                          <a:latin typeface="Times New Roman" panose="02020603050405020304" pitchFamily="18" charset="0"/>
                          <a:ea typeface="Calibri" panose="020F0502020204030204" pitchFamily="34" charset="0"/>
                          <a:cs typeface="Times New Roman" panose="02020603050405020304" pitchFamily="18" charset="0"/>
                        </a:rPr>
                        <a:t>đều đã được thiết kế tổng thể đảm bảo hài hòa với cảnh quan chung của khu vực nên không khác nhau quá nhiều về tính thẩm mỹ. Phương án sử dụng kết cấu dầm hộp có thanh chống xiên tạo được ấn tượng không nhiều về điểm nhấn của các thanh chống được bố trí hai bên thành hộp.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algn="just">
                        <a:lnSpc>
                          <a:spcPct val="110000"/>
                        </a:lnSpc>
                        <a:spcBef>
                          <a:spcPts val="300"/>
                        </a:spcBef>
                        <a:spcAft>
                          <a:spcPts val="3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165058" y="1428736"/>
            <a:ext cx="10225136" cy="461665"/>
          </a:xfrm>
          <a:prstGeom prst="rect">
            <a:avLst/>
          </a:prstGeom>
        </p:spPr>
        <p:txBody>
          <a:bodyPr wrap="square">
            <a:spAutoFit/>
          </a:bodyPr>
          <a:lstStyle/>
          <a:p>
            <a:pPr algn="just"/>
            <a:r>
              <a:rPr lang="vi-VN" b="1" dirty="0" smtClean="0">
                <a:solidFill>
                  <a:srgbClr val="FF0000"/>
                </a:solidFill>
                <a:latin typeface="Arial" charset="0"/>
              </a:rPr>
              <a:t>    So sánh các chỉ tiêu kỹ thuật khác</a:t>
            </a:r>
            <a:endParaRPr lang="en-US" b="1" dirty="0" smtClean="0">
              <a:solidFill>
                <a:srgbClr val="FF0000"/>
              </a:solidFill>
              <a:latin typeface="Arial" charset="0"/>
            </a:endParaRPr>
          </a:p>
        </p:txBody>
      </p:sp>
      <p:sp>
        <p:nvSpPr>
          <p:cNvPr id="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14" name="Text Box 2"/>
          <p:cNvSpPr txBox="1">
            <a:spLocks noChangeArrowheads="1"/>
          </p:cNvSpPr>
          <p:nvPr/>
        </p:nvSpPr>
        <p:spPr bwMode="auto">
          <a:xfrm>
            <a:off x="-1" y="358759"/>
            <a:ext cx="12188825" cy="784225"/>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3: </a:t>
            </a:r>
            <a:r>
              <a:rPr lang="tr-TR" sz="2000" dirty="0" smtClean="0">
                <a:solidFill>
                  <a:srgbClr val="FFFF00"/>
                </a:solidFill>
              </a:rPr>
              <a:t>PHÂN TÍCH</a:t>
            </a:r>
            <a:r>
              <a:rPr lang="en-US" sz="2000" dirty="0" smtClean="0">
                <a:solidFill>
                  <a:srgbClr val="FFFF00"/>
                </a:solidFill>
              </a:rPr>
              <a:t>, SO SÁNH</a:t>
            </a:r>
            <a:r>
              <a:rPr lang="tr-TR" sz="2000" dirty="0" smtClean="0">
                <a:solidFill>
                  <a:srgbClr val="FFFF00"/>
                </a:solidFill>
              </a:rPr>
              <a:t> GIẢI PHÁP KẾT CẤU NHỊP DẦM </a:t>
            </a:r>
            <a:r>
              <a:rPr lang="en-US" sz="2000" dirty="0" smtClean="0">
                <a:solidFill>
                  <a:srgbClr val="FFFF00"/>
                </a:solidFill>
              </a:rPr>
              <a:t>c</a:t>
            </a:r>
            <a:r>
              <a:rPr lang="tr-TR" sz="2000" dirty="0" smtClean="0">
                <a:solidFill>
                  <a:srgbClr val="FFFF00"/>
                </a:solidFill>
              </a:rPr>
              <a:t>ẦU TUẦN </a:t>
            </a:r>
            <a:r>
              <a:rPr lang="en-US" sz="2000" dirty="0" smtClean="0">
                <a:solidFill>
                  <a:srgbClr val="FFFF00"/>
                </a:solidFill>
              </a:rPr>
              <a:t>SO VỚI DẦM ĐÚC HẪNG THÔNG THƯỜNG</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05780" y="1914099"/>
          <a:ext cx="11189358" cy="3227250"/>
        </p:xfrm>
        <a:graphic>
          <a:graphicData uri="http://schemas.openxmlformats.org/drawingml/2006/table">
            <a:tbl>
              <a:tblPr firstRow="1">
                <a:tableStyleId>{5C22544A-7EE6-4342-B048-85BDC9FD1C3A}</a:tableStyleId>
              </a:tblPr>
              <a:tblGrid>
                <a:gridCol w="2985801">
                  <a:extLst>
                    <a:ext uri="{9D8B030D-6E8A-4147-A177-3AD203B41FA5}">
                      <a16:colId xmlns:a16="http://schemas.microsoft.com/office/drawing/2014/main" val="20000"/>
                    </a:ext>
                  </a:extLst>
                </a:gridCol>
                <a:gridCol w="1809577">
                  <a:extLst>
                    <a:ext uri="{9D8B030D-6E8A-4147-A177-3AD203B41FA5}">
                      <a16:colId xmlns:a16="http://schemas.microsoft.com/office/drawing/2014/main" val="20001"/>
                    </a:ext>
                  </a:extLst>
                </a:gridCol>
                <a:gridCol w="3287681">
                  <a:extLst>
                    <a:ext uri="{9D8B030D-6E8A-4147-A177-3AD203B41FA5}">
                      <a16:colId xmlns:a16="http://schemas.microsoft.com/office/drawing/2014/main" val="20002"/>
                    </a:ext>
                  </a:extLst>
                </a:gridCol>
                <a:gridCol w="3106299">
                  <a:extLst>
                    <a:ext uri="{9D8B030D-6E8A-4147-A177-3AD203B41FA5}">
                      <a16:colId xmlns:a16="http://schemas.microsoft.com/office/drawing/2014/main" val="20003"/>
                    </a:ext>
                  </a:extLst>
                </a:gridCol>
              </a:tblGrid>
              <a:tr h="1037330">
                <a:tc>
                  <a:txBody>
                    <a:bodyPr/>
                    <a:lstStyle/>
                    <a:p>
                      <a:pPr algn="ctr" fontAlgn="ctr"/>
                      <a:r>
                        <a:rPr lang="en-US" sz="2200" u="none" strike="noStrike" dirty="0" err="1">
                          <a:effectLst/>
                          <a:latin typeface="Times New Roman" panose="02020603050405020304" pitchFamily="18" charset="0"/>
                          <a:cs typeface="Times New Roman" panose="02020603050405020304" pitchFamily="18" charset="0"/>
                        </a:rPr>
                        <a:t>Hạng</a:t>
                      </a:r>
                      <a:r>
                        <a:rPr lang="en-US" sz="2200" u="none" strike="noStrike" dirty="0">
                          <a:effectLst/>
                          <a:latin typeface="Times New Roman" panose="02020603050405020304" pitchFamily="18" charset="0"/>
                          <a:cs typeface="Times New Roman" panose="02020603050405020304" pitchFamily="18" charset="0"/>
                        </a:rPr>
                        <a:t> </a:t>
                      </a:r>
                      <a:r>
                        <a:rPr lang="en-US" sz="2200" u="none" strike="noStrike" dirty="0" err="1">
                          <a:effectLst/>
                          <a:latin typeface="Times New Roman" panose="02020603050405020304" pitchFamily="18" charset="0"/>
                          <a:cs typeface="Times New Roman" panose="02020603050405020304" pitchFamily="18" charset="0"/>
                        </a:rPr>
                        <a:t>mục</a:t>
                      </a:r>
                      <a:endParaRPr lang="en-US" sz="2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vi-VN" sz="2200" u="none" strike="noStrike" dirty="0">
                          <a:effectLst/>
                          <a:latin typeface="Times New Roman" panose="02020603050405020304" pitchFamily="18" charset="0"/>
                          <a:cs typeface="Times New Roman" panose="02020603050405020304" pitchFamily="18" charset="0"/>
                        </a:rPr>
                        <a:t>Đơn vị</a:t>
                      </a:r>
                      <a:endParaRPr lang="vi-VN" sz="2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vi-VN" sz="2200" u="none" strike="noStrike" dirty="0">
                          <a:effectLst/>
                          <a:latin typeface="Times New Roman" panose="02020603050405020304" pitchFamily="18" charset="0"/>
                          <a:cs typeface="Times New Roman" panose="02020603050405020304" pitchFamily="18" charset="0"/>
                        </a:rPr>
                        <a:t>Phương án đúc hẫng cân bằng</a:t>
                      </a:r>
                      <a:endParaRPr lang="vi-VN" sz="2200" b="1" i="0" u="none" strike="noStrike" dirty="0">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fontAlgn="ctr"/>
                      <a:r>
                        <a:rPr lang="vi-VN" sz="2200" u="none" strike="noStrike">
                          <a:effectLst/>
                          <a:latin typeface="Times New Roman" panose="02020603050405020304" pitchFamily="18" charset="0"/>
                          <a:cs typeface="Times New Roman" panose="02020603050405020304" pitchFamily="18" charset="0"/>
                        </a:rPr>
                        <a:t>Phương án có thanh chống xiên</a:t>
                      </a:r>
                      <a:endParaRPr lang="vi-VN" sz="2200" b="1" i="0" u="none" strike="noStrike">
                        <a:solidFill>
                          <a:srgbClr val="FFFF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86075">
                <a:tc>
                  <a:txBody>
                    <a:bodyPr/>
                    <a:lstStyle/>
                    <a:p>
                      <a:pPr algn="ctr" fontAlgn="ctr"/>
                      <a:r>
                        <a:rPr lang="en-US" sz="2200" u="none" strike="noStrike" dirty="0" err="1">
                          <a:effectLst/>
                          <a:latin typeface="Times New Roman" panose="02020603050405020304" pitchFamily="18" charset="0"/>
                          <a:cs typeface="Times New Roman" panose="02020603050405020304" pitchFamily="18" charset="0"/>
                        </a:rPr>
                        <a:t>Kết</a:t>
                      </a:r>
                      <a:r>
                        <a:rPr lang="en-US" sz="2200" u="none" strike="noStrike" dirty="0">
                          <a:effectLst/>
                          <a:latin typeface="Times New Roman" panose="02020603050405020304" pitchFamily="18" charset="0"/>
                          <a:cs typeface="Times New Roman" panose="02020603050405020304" pitchFamily="18" charset="0"/>
                        </a:rPr>
                        <a:t> </a:t>
                      </a:r>
                      <a:r>
                        <a:rPr lang="en-US" sz="2200" u="none" strike="noStrike" dirty="0" err="1">
                          <a:effectLst/>
                          <a:latin typeface="Times New Roman" panose="02020603050405020304" pitchFamily="18" charset="0"/>
                          <a:cs typeface="Times New Roman" panose="02020603050405020304" pitchFamily="18" charset="0"/>
                        </a:rPr>
                        <a:t>cấu</a:t>
                      </a:r>
                      <a:r>
                        <a:rPr lang="en-US" sz="2200" u="none" strike="noStrike" dirty="0">
                          <a:effectLst/>
                          <a:latin typeface="Times New Roman" panose="02020603050405020304" pitchFamily="18" charset="0"/>
                          <a:cs typeface="Times New Roman" panose="02020603050405020304" pitchFamily="18" charset="0"/>
                        </a:rPr>
                        <a:t> </a:t>
                      </a:r>
                      <a:r>
                        <a:rPr lang="en-US" sz="2200" u="none" strike="noStrike" dirty="0" err="1">
                          <a:effectLst/>
                          <a:latin typeface="Times New Roman" panose="02020603050405020304" pitchFamily="18" charset="0"/>
                          <a:cs typeface="Times New Roman" panose="02020603050405020304" pitchFamily="18" charset="0"/>
                        </a:rPr>
                        <a:t>phần</a:t>
                      </a:r>
                      <a:r>
                        <a:rPr lang="en-US" sz="2200" u="none" strike="noStrike" dirty="0">
                          <a:effectLst/>
                          <a:latin typeface="Times New Roman" panose="02020603050405020304" pitchFamily="18" charset="0"/>
                          <a:cs typeface="Times New Roman" panose="02020603050405020304" pitchFamily="18" charset="0"/>
                        </a:rPr>
                        <a:t> </a:t>
                      </a:r>
                      <a:r>
                        <a:rPr lang="en-US" sz="2200" u="none" strike="noStrike" dirty="0" err="1" smtClean="0">
                          <a:effectLst/>
                          <a:latin typeface="Times New Roman" panose="02020603050405020304" pitchFamily="18" charset="0"/>
                          <a:cs typeface="Times New Roman" panose="02020603050405020304" pitchFamily="18" charset="0"/>
                        </a:rPr>
                        <a:t>trên</a:t>
                      </a:r>
                      <a:endParaRPr lang="en-US"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VN đồng</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u="none" strike="noStrike" dirty="0">
                          <a:effectLst/>
                          <a:latin typeface="Times New Roman" panose="02020603050405020304" pitchFamily="18" charset="0"/>
                          <a:cs typeface="Times New Roman" panose="02020603050405020304" pitchFamily="18" charset="0"/>
                        </a:rPr>
                        <a:t>308.860.500.000 </a:t>
                      </a:r>
                      <a:endParaRPr lang="en-US" sz="2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u="none" strike="noStrike" dirty="0">
                          <a:effectLst/>
                          <a:latin typeface="Times New Roman" panose="02020603050405020304" pitchFamily="18" charset="0"/>
                          <a:cs typeface="Times New Roman" panose="02020603050405020304" pitchFamily="18" charset="0"/>
                        </a:rPr>
                        <a:t>231.157.125.000 </a:t>
                      </a:r>
                      <a:endParaRPr lang="en-US" sz="2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0828">
                <a:tc>
                  <a:txBody>
                    <a:bodyPr/>
                    <a:lstStyle/>
                    <a:p>
                      <a:pPr algn="ctr" fontAlgn="ctr"/>
                      <a:r>
                        <a:rPr lang="vi-VN" sz="2200" u="none" strike="noStrike" dirty="0">
                          <a:effectLst/>
                          <a:latin typeface="Times New Roman" panose="02020603050405020304" pitchFamily="18" charset="0"/>
                          <a:cs typeface="Times New Roman" panose="02020603050405020304" pitchFamily="18" charset="0"/>
                        </a:rPr>
                        <a:t>Kết cấu </a:t>
                      </a:r>
                      <a:r>
                        <a:rPr lang="vi-VN" sz="2200" u="none" strike="noStrike">
                          <a:effectLst/>
                          <a:latin typeface="Times New Roman" panose="02020603050405020304" pitchFamily="18" charset="0"/>
                          <a:cs typeface="Times New Roman" panose="02020603050405020304" pitchFamily="18" charset="0"/>
                        </a:rPr>
                        <a:t>phần </a:t>
                      </a:r>
                      <a:r>
                        <a:rPr lang="vi-VN" sz="2200" u="none" strike="noStrike" smtClean="0">
                          <a:effectLst/>
                          <a:latin typeface="Times New Roman" panose="02020603050405020304" pitchFamily="18" charset="0"/>
                          <a:cs typeface="Times New Roman" panose="02020603050405020304" pitchFamily="18" charset="0"/>
                        </a:rPr>
                        <a:t>dưới</a:t>
                      </a:r>
                      <a:endParaRPr lang="vi-VN"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VN đồng</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u="none" strike="noStrike" dirty="0">
                          <a:effectLst/>
                          <a:latin typeface="Times New Roman" panose="02020603050405020304" pitchFamily="18" charset="0"/>
                          <a:cs typeface="Times New Roman" panose="02020603050405020304" pitchFamily="18" charset="0"/>
                        </a:rPr>
                        <a:t>153.883.800.000 </a:t>
                      </a:r>
                      <a:endParaRPr lang="en-US" sz="2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u="none" strike="noStrike" dirty="0">
                          <a:effectLst/>
                          <a:latin typeface="Times New Roman" panose="02020603050405020304" pitchFamily="18" charset="0"/>
                          <a:cs typeface="Times New Roman" panose="02020603050405020304" pitchFamily="18" charset="0"/>
                        </a:rPr>
                        <a:t>146.659.800.000 </a:t>
                      </a:r>
                      <a:endParaRPr lang="en-US" sz="2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33017">
                <a:tc>
                  <a:txBody>
                    <a:bodyPr/>
                    <a:lstStyle/>
                    <a:p>
                      <a:pPr algn="ctr" fontAlgn="ctr"/>
                      <a:r>
                        <a:rPr lang="en-US" sz="2200" b="1" u="none" strike="noStrike">
                          <a:effectLst/>
                          <a:latin typeface="Times New Roman" panose="02020603050405020304" pitchFamily="18" charset="0"/>
                          <a:cs typeface="Times New Roman" panose="02020603050405020304" pitchFamily="18" charset="0"/>
                        </a:rPr>
                        <a:t>Chi phí xây dựng</a:t>
                      </a:r>
                      <a:endParaRPr lang="en-US" sz="2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b="1" u="none" strike="noStrike" dirty="0">
                          <a:effectLst/>
                          <a:latin typeface="Times New Roman" panose="02020603050405020304" pitchFamily="18" charset="0"/>
                          <a:cs typeface="Times New Roman" panose="02020603050405020304" pitchFamily="18" charset="0"/>
                        </a:rPr>
                        <a:t>VN </a:t>
                      </a:r>
                      <a:r>
                        <a:rPr lang="en-US" sz="2200" b="1" u="none" strike="noStrike" dirty="0" err="1">
                          <a:effectLst/>
                          <a:latin typeface="Times New Roman" panose="02020603050405020304" pitchFamily="18" charset="0"/>
                          <a:cs typeface="Times New Roman" panose="02020603050405020304" pitchFamily="18" charset="0"/>
                        </a:rPr>
                        <a:t>đồng</a:t>
                      </a:r>
                      <a:endParaRPr lang="en-US" sz="2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b="1" u="none" strike="noStrike" dirty="0">
                          <a:effectLst/>
                          <a:latin typeface="Times New Roman" panose="02020603050405020304" pitchFamily="18" charset="0"/>
                          <a:cs typeface="Times New Roman" panose="02020603050405020304" pitchFamily="18" charset="0"/>
                        </a:rPr>
                        <a:t>462.744.300.000 </a:t>
                      </a:r>
                      <a:endParaRPr lang="en-US" sz="2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2200" b="1" u="none" strike="noStrike" dirty="0">
                          <a:effectLst/>
                          <a:latin typeface="Times New Roman" panose="02020603050405020304" pitchFamily="18" charset="0"/>
                          <a:cs typeface="Times New Roman" panose="02020603050405020304" pitchFamily="18" charset="0"/>
                        </a:rPr>
                        <a:t>377.816.925.000 </a:t>
                      </a:r>
                      <a:endParaRPr lang="en-US" sz="22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178634" y="1355284"/>
            <a:ext cx="10225136" cy="461665"/>
          </a:xfrm>
          <a:prstGeom prst="rect">
            <a:avLst/>
          </a:prstGeom>
        </p:spPr>
        <p:txBody>
          <a:bodyPr wrap="square">
            <a:spAutoFit/>
          </a:bodyPr>
          <a:lstStyle/>
          <a:p>
            <a:pPr algn="just"/>
            <a:r>
              <a:rPr lang="vi-VN" b="1" dirty="0" smtClean="0">
                <a:solidFill>
                  <a:srgbClr val="FF0000"/>
                </a:solidFill>
                <a:latin typeface="Arial" charset="0"/>
              </a:rPr>
              <a:t>    So sánh các chỉ tiêu kinh tế</a:t>
            </a:r>
            <a:endParaRPr lang="en-US" b="1" dirty="0" smtClean="0">
              <a:solidFill>
                <a:srgbClr val="FF0000"/>
              </a:solidFill>
              <a:latin typeface="Arial" charset="0"/>
            </a:endParaRPr>
          </a:p>
        </p:txBody>
      </p:sp>
      <p:sp>
        <p:nvSpPr>
          <p:cNvPr id="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15" name="Rectangle 14"/>
          <p:cNvSpPr/>
          <p:nvPr/>
        </p:nvSpPr>
        <p:spPr>
          <a:xfrm>
            <a:off x="307934" y="5357826"/>
            <a:ext cx="11521280" cy="769441"/>
          </a:xfrm>
          <a:prstGeom prst="rect">
            <a:avLst/>
          </a:prstGeom>
        </p:spPr>
        <p:txBody>
          <a:bodyPr wrap="square">
            <a:spAutoFit/>
          </a:bodyPr>
          <a:lstStyle/>
          <a:p>
            <a:pPr algn="just"/>
            <a:r>
              <a:rPr lang="en-US" sz="2200" b="1" dirty="0" err="1" smtClean="0">
                <a:latin typeface="Arial" charset="0"/>
              </a:rPr>
              <a:t>Về</a:t>
            </a:r>
            <a:r>
              <a:rPr lang="en-US" sz="2200" b="1" dirty="0" smtClean="0">
                <a:latin typeface="Arial" charset="0"/>
              </a:rPr>
              <a:t> </a:t>
            </a:r>
            <a:r>
              <a:rPr lang="en-US" sz="2200" b="1" dirty="0" err="1" smtClean="0">
                <a:latin typeface="Arial" charset="0"/>
              </a:rPr>
              <a:t>tổng</a:t>
            </a:r>
            <a:r>
              <a:rPr lang="en-US" sz="2200" b="1" dirty="0" smtClean="0">
                <a:latin typeface="Arial" charset="0"/>
              </a:rPr>
              <a:t> chi </a:t>
            </a:r>
            <a:r>
              <a:rPr lang="en-US" sz="2200" b="1" dirty="0" err="1" smtClean="0">
                <a:latin typeface="Arial" charset="0"/>
              </a:rPr>
              <a:t>phí</a:t>
            </a:r>
            <a:r>
              <a:rPr lang="en-US" sz="2200" b="1" dirty="0" smtClean="0">
                <a:latin typeface="Arial" charset="0"/>
              </a:rPr>
              <a:t> </a:t>
            </a:r>
            <a:r>
              <a:rPr lang="en-US" sz="2200" b="1" dirty="0" err="1" smtClean="0">
                <a:latin typeface="Arial" charset="0"/>
              </a:rPr>
              <a:t>xây</a:t>
            </a:r>
            <a:r>
              <a:rPr lang="en-US" sz="2200" b="1" dirty="0" smtClean="0">
                <a:latin typeface="Arial" charset="0"/>
              </a:rPr>
              <a:t> </a:t>
            </a:r>
            <a:r>
              <a:rPr lang="en-US" sz="2200" b="1" dirty="0" err="1" smtClean="0">
                <a:latin typeface="Arial" charset="0"/>
              </a:rPr>
              <a:t>dựng</a:t>
            </a:r>
            <a:r>
              <a:rPr lang="en-US" sz="2200" b="1" dirty="0" smtClean="0">
                <a:latin typeface="Arial" charset="0"/>
              </a:rPr>
              <a:t>: </a:t>
            </a:r>
            <a:r>
              <a:rPr lang="en-US" sz="2200" dirty="0" smtClean="0">
                <a:solidFill>
                  <a:srgbClr val="FFFF00"/>
                </a:solidFill>
                <a:latin typeface="Arial" charset="0"/>
              </a:rPr>
              <a:t>P</a:t>
            </a:r>
            <a:r>
              <a:rPr lang="vi-VN" sz="2200" dirty="0" smtClean="0">
                <a:solidFill>
                  <a:srgbClr val="FFFF00"/>
                </a:solidFill>
                <a:latin typeface="Arial" charset="0"/>
              </a:rPr>
              <a:t>hương án dầm có thanh chống xiên thấp </a:t>
            </a:r>
            <a:r>
              <a:rPr lang="en-US" sz="2200" dirty="0" err="1" smtClean="0">
                <a:solidFill>
                  <a:srgbClr val="FFFF00"/>
                </a:solidFill>
                <a:latin typeface="Arial" charset="0"/>
              </a:rPr>
              <a:t>hơn</a:t>
            </a:r>
            <a:r>
              <a:rPr lang="vi-VN" sz="2200" dirty="0" smtClean="0">
                <a:solidFill>
                  <a:srgbClr val="FFFF00"/>
                </a:solidFill>
                <a:latin typeface="Arial" charset="0"/>
              </a:rPr>
              <a:t>, trong đó bao gồm cả chi phí xây dựng kết cấu phần dưới và chi ph</a:t>
            </a:r>
            <a:r>
              <a:rPr lang="en-US" sz="2200" dirty="0" smtClean="0">
                <a:solidFill>
                  <a:srgbClr val="FFFF00"/>
                </a:solidFill>
                <a:latin typeface="Arial" charset="0"/>
              </a:rPr>
              <a:t>í</a:t>
            </a:r>
            <a:r>
              <a:rPr lang="vi-VN" sz="2200" dirty="0" smtClean="0">
                <a:solidFill>
                  <a:srgbClr val="FFFF00"/>
                </a:solidFill>
                <a:latin typeface="Arial" charset="0"/>
              </a:rPr>
              <a:t> xây dựng kết cấu phần trên</a:t>
            </a:r>
            <a:r>
              <a:rPr lang="en-US" sz="2200" dirty="0" smtClean="0">
                <a:solidFill>
                  <a:srgbClr val="FFFF00"/>
                </a:solidFill>
                <a:latin typeface="Arial" charset="0"/>
              </a:rPr>
              <a:t>;</a:t>
            </a:r>
          </a:p>
        </p:txBody>
      </p:sp>
      <p:sp>
        <p:nvSpPr>
          <p:cNvPr id="16" name="Text Box 2"/>
          <p:cNvSpPr txBox="1">
            <a:spLocks noChangeArrowheads="1"/>
          </p:cNvSpPr>
          <p:nvPr/>
        </p:nvSpPr>
        <p:spPr bwMode="auto">
          <a:xfrm>
            <a:off x="-1" y="358759"/>
            <a:ext cx="12188825" cy="784225"/>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3: </a:t>
            </a:r>
            <a:r>
              <a:rPr lang="tr-TR" sz="2000" dirty="0" smtClean="0">
                <a:solidFill>
                  <a:srgbClr val="FFFF00"/>
                </a:solidFill>
              </a:rPr>
              <a:t>PHÂN TÍCH</a:t>
            </a:r>
            <a:r>
              <a:rPr lang="en-US" sz="2000" dirty="0" smtClean="0">
                <a:solidFill>
                  <a:srgbClr val="FFFF00"/>
                </a:solidFill>
              </a:rPr>
              <a:t>, SO SÁNH</a:t>
            </a:r>
            <a:r>
              <a:rPr lang="tr-TR" sz="2000" dirty="0" smtClean="0">
                <a:solidFill>
                  <a:srgbClr val="FFFF00"/>
                </a:solidFill>
              </a:rPr>
              <a:t> GIẢI PHÁP KẾT CẤU NHỊP DẦM </a:t>
            </a:r>
            <a:r>
              <a:rPr lang="en-US" sz="2000" dirty="0" smtClean="0">
                <a:solidFill>
                  <a:srgbClr val="FFFF00"/>
                </a:solidFill>
              </a:rPr>
              <a:t>c</a:t>
            </a:r>
            <a:r>
              <a:rPr lang="tr-TR" sz="2000" dirty="0" smtClean="0">
                <a:solidFill>
                  <a:srgbClr val="FFFF00"/>
                </a:solidFill>
              </a:rPr>
              <a:t>ẦU TUẦN </a:t>
            </a:r>
            <a:r>
              <a:rPr lang="en-US" sz="2000" dirty="0" smtClean="0">
                <a:solidFill>
                  <a:srgbClr val="FFFF00"/>
                </a:solidFill>
              </a:rPr>
              <a:t>SO VỚI DẦM ĐÚC HẪNG THÔNG THƯỜNG</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15" name="Rectangle 2"/>
          <p:cNvSpPr>
            <a:spLocks noChangeArrowheads="1"/>
          </p:cNvSpPr>
          <p:nvPr/>
        </p:nvSpPr>
        <p:spPr bwMode="auto">
          <a:xfrm>
            <a:off x="189756" y="357166"/>
            <a:ext cx="11806980" cy="6215106"/>
          </a:xfrm>
          <a:prstGeom prst="rect">
            <a:avLst/>
          </a:prstGeom>
          <a:noFill/>
          <a:ln w="9525">
            <a:noFill/>
            <a:miter lim="800000"/>
            <a:headEnd/>
            <a:tailEnd/>
          </a:ln>
        </p:spPr>
        <p:txBody>
          <a:bodyPr/>
          <a:lstStyle/>
          <a:p>
            <a:pPr algn="ctr">
              <a:lnSpc>
                <a:spcPts val="2900"/>
              </a:lnSpc>
              <a:buClr>
                <a:srgbClr val="FF00FF"/>
              </a:buClr>
              <a:buSzPct val="95000"/>
            </a:pPr>
            <a:r>
              <a:rPr lang="en-US" b="1" dirty="0" smtClean="0"/>
              <a:t>KẾT LUẬN</a:t>
            </a:r>
            <a:endParaRPr lang="vi-VN" dirty="0" smtClean="0"/>
          </a:p>
          <a:p>
            <a:pPr algn="just" eaLnBrk="1" hangingPunct="1">
              <a:lnSpc>
                <a:spcPts val="2800"/>
              </a:lnSpc>
              <a:buClr>
                <a:srgbClr val="FF00FF"/>
              </a:buClr>
              <a:buSzPct val="95000"/>
              <a:buFont typeface="Wingdings" pitchFamily="2" charset="2"/>
              <a:buChar char="Ø"/>
            </a:pPr>
            <a:r>
              <a:rPr lang="en-US" sz="2200" b="1" dirty="0" smtClean="0">
                <a:solidFill>
                  <a:srgbClr val="FFFF00"/>
                </a:solidFill>
              </a:rPr>
              <a:t> </a:t>
            </a:r>
            <a:r>
              <a:rPr lang="vi-VN" sz="2200" b="1" dirty="0" smtClean="0">
                <a:solidFill>
                  <a:srgbClr val="FFFF00"/>
                </a:solidFill>
              </a:rPr>
              <a:t>Kết cấu nhịp cầu dầm hộp liên tục có thanh chống xiên giúp giảm thiểu trọng lượng kết cấu nhịp, qua đó giúp kết cấu có thể vượt được khẩu độ lớn hơn, giảm tác động của lực động đất, giảm khối lượng và chi phí xây dựng kết cấu phần dưới...; khai thác tối đa khả năng làm chủ công nghệ thi công kết cấu dầm theo phương pháp đúc hẫng cân bằng đã quen thuộc và bổ sung, mở rộng thêm bản mặt cầu</a:t>
            </a:r>
            <a:r>
              <a:rPr lang="en-US" sz="2200" b="1" dirty="0" smtClean="0">
                <a:solidFill>
                  <a:srgbClr val="FFFF00"/>
                </a:solidFill>
              </a:rPr>
              <a:t>;</a:t>
            </a:r>
          </a:p>
          <a:p>
            <a:pPr algn="just" eaLnBrk="1" hangingPunct="1">
              <a:lnSpc>
                <a:spcPts val="2800"/>
              </a:lnSpc>
              <a:buClr>
                <a:srgbClr val="FF00FF"/>
              </a:buClr>
              <a:buSzPct val="95000"/>
              <a:buFont typeface="Wingdings" pitchFamily="2" charset="2"/>
              <a:buChar char="Ø"/>
            </a:pPr>
            <a:r>
              <a:rPr lang="en-US" sz="2200" b="1" dirty="0" smtClean="0">
                <a:solidFill>
                  <a:srgbClr val="FFFF00"/>
                </a:solidFill>
              </a:rPr>
              <a:t> </a:t>
            </a:r>
            <a:r>
              <a:rPr lang="tr-TR" sz="2200" b="1" dirty="0" smtClean="0">
                <a:solidFill>
                  <a:srgbClr val="FFFF00"/>
                </a:solidFill>
              </a:rPr>
              <a:t>Với sự trợ giúp của máy tính, việc mô hình hóa, phân tích và xử lý kết quả đối với các dạng kết cấu ngày càng trở nên thuận tiện. Đối với kết cấu nhịp cầu dầm hộp liên tục có thanh chống xiên cần phân tích tổng thể kết cấu và phân tích cục bộ với bản mặt cầu, có thể kết hợp cả hai dạng phân tích này vào một mô hình mạng dầm với độ mịn rời rạc hóa phân tử phù hợp</a:t>
            </a:r>
            <a:r>
              <a:rPr lang="en-US" sz="2200" b="1" dirty="0" smtClean="0">
                <a:solidFill>
                  <a:srgbClr val="FFFF00"/>
                </a:solidFill>
              </a:rPr>
              <a:t>; </a:t>
            </a:r>
            <a:r>
              <a:rPr lang="vi-VN" sz="2200" b="1" dirty="0" smtClean="0">
                <a:solidFill>
                  <a:srgbClr val="FFFF00"/>
                </a:solidFill>
              </a:rPr>
              <a:t>Để giảm thiểu tác dụng của mô men âm sinh ra ứng suất kéo trong bản mặt cầu cần nghiên cứu kỹ lưỡng về trình tự thi công phân đoạn đổ bê tông phần mở rộng bản mặt cầu cùng với công tác lắp đặt các thanh chống xiên</a:t>
            </a:r>
            <a:r>
              <a:rPr lang="en-US" sz="2200" b="1" dirty="0" smtClean="0">
                <a:solidFill>
                  <a:srgbClr val="FFFF00"/>
                </a:solidFill>
              </a:rPr>
              <a:t>;</a:t>
            </a:r>
          </a:p>
          <a:p>
            <a:pPr algn="just" eaLnBrk="1" hangingPunct="1">
              <a:lnSpc>
                <a:spcPts val="2800"/>
              </a:lnSpc>
              <a:buClr>
                <a:srgbClr val="FF00FF"/>
              </a:buClr>
              <a:buSzPct val="95000"/>
              <a:buFont typeface="Wingdings" pitchFamily="2" charset="2"/>
              <a:buChar char="Ø"/>
            </a:pPr>
            <a:r>
              <a:rPr lang="en-US" sz="2200" b="1" dirty="0" smtClean="0">
                <a:solidFill>
                  <a:srgbClr val="FFFF00"/>
                </a:solidFill>
              </a:rPr>
              <a:t> Đ</a:t>
            </a:r>
            <a:r>
              <a:rPr lang="vi-VN" sz="2200" b="1" dirty="0" smtClean="0">
                <a:solidFill>
                  <a:srgbClr val="FFFF00"/>
                </a:solidFill>
              </a:rPr>
              <a:t>ề xuất kết cấu nhịp cầu dầm hộp liên tục có thanh chống xiên </a:t>
            </a:r>
            <a:r>
              <a:rPr lang="en-US" sz="2200" b="1" dirty="0" err="1" smtClean="0">
                <a:solidFill>
                  <a:srgbClr val="FFFF00"/>
                </a:solidFill>
              </a:rPr>
              <a:t>cần</a:t>
            </a:r>
            <a:r>
              <a:rPr lang="en-US" sz="2200" b="1" dirty="0" smtClean="0">
                <a:solidFill>
                  <a:srgbClr val="FFFF00"/>
                </a:solidFill>
              </a:rPr>
              <a:t> </a:t>
            </a:r>
            <a:r>
              <a:rPr lang="en-US" sz="2200" b="1" dirty="0" err="1" smtClean="0">
                <a:solidFill>
                  <a:srgbClr val="FFFF00"/>
                </a:solidFill>
              </a:rPr>
              <a:t>phải</a:t>
            </a:r>
            <a:r>
              <a:rPr lang="en-US" sz="2200" b="1" dirty="0" smtClean="0">
                <a:solidFill>
                  <a:srgbClr val="FFFF00"/>
                </a:solidFill>
              </a:rPr>
              <a:t> </a:t>
            </a:r>
            <a:r>
              <a:rPr lang="en-US" sz="2200" b="1" dirty="0" err="1" smtClean="0">
                <a:solidFill>
                  <a:srgbClr val="FFFF00"/>
                </a:solidFill>
              </a:rPr>
              <a:t>được</a:t>
            </a:r>
            <a:r>
              <a:rPr lang="vi-VN" sz="2200" b="1" dirty="0" smtClean="0">
                <a:solidFill>
                  <a:srgbClr val="FFFF00"/>
                </a:solidFill>
              </a:rPr>
              <a:t> tổng kết và đúc rút kinh nghiệm để kết cấu này ngày càng được ứng dụng phổ biến hơn nữa trong các công trình cầu tại Việt Nam</a:t>
            </a:r>
            <a:r>
              <a:rPr lang="en-US" sz="2200" b="1" dirty="0" smtClean="0">
                <a:solidFill>
                  <a:srgbClr val="FFFF00"/>
                </a:solidFill>
              </a:rPr>
              <a:t>.</a:t>
            </a:r>
          </a:p>
          <a:p>
            <a:pPr algn="just" eaLnBrk="1" hangingPunct="1">
              <a:lnSpc>
                <a:spcPts val="2200"/>
              </a:lnSpc>
              <a:buClr>
                <a:srgbClr val="FF00FF"/>
              </a:buClr>
              <a:buSzPct val="95000"/>
              <a:buFont typeface="Wingdings" pitchFamily="2" charset="2"/>
              <a:buChar char="Ø"/>
            </a:pPr>
            <a:endParaRPr lang="vi-VN" sz="1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008" y="2428868"/>
            <a:ext cx="8608358" cy="1293028"/>
          </a:xfrm>
        </p:spPr>
        <p:txBody>
          <a:bodyPr>
            <a:normAutofit fontScale="90000"/>
          </a:bodyPr>
          <a:lstStyle/>
          <a:p>
            <a:r>
              <a:rPr lang="en-US" b="1" i="1" dirty="0" err="1" smtClean="0">
                <a:solidFill>
                  <a:srgbClr val="FFFF00"/>
                </a:solidFill>
              </a:rPr>
              <a:t>Xin</a:t>
            </a:r>
            <a:r>
              <a:rPr lang="en-US" b="1" i="1" dirty="0" smtClean="0">
                <a:solidFill>
                  <a:srgbClr val="FFFF00"/>
                </a:solidFill>
              </a:rPr>
              <a:t> </a:t>
            </a:r>
            <a:r>
              <a:rPr lang="en-US" b="1" i="1" dirty="0" err="1" smtClean="0">
                <a:solidFill>
                  <a:srgbClr val="FFFF00"/>
                </a:solidFill>
              </a:rPr>
              <a:t>chân</a:t>
            </a:r>
            <a:r>
              <a:rPr lang="en-US" b="1" i="1" dirty="0" smtClean="0">
                <a:solidFill>
                  <a:srgbClr val="FFFF00"/>
                </a:solidFill>
              </a:rPr>
              <a:t> </a:t>
            </a:r>
            <a:r>
              <a:rPr lang="en-US" b="1" i="1" dirty="0" err="1" smtClean="0">
                <a:solidFill>
                  <a:srgbClr val="FFFF00"/>
                </a:solidFill>
              </a:rPr>
              <a:t>thành</a:t>
            </a:r>
            <a:r>
              <a:rPr lang="en-US" b="1" i="1" dirty="0" smtClean="0">
                <a:solidFill>
                  <a:srgbClr val="FFFF00"/>
                </a:solidFill>
              </a:rPr>
              <a:t> </a:t>
            </a:r>
            <a:r>
              <a:rPr lang="en-US" b="1" i="1" dirty="0" err="1" smtClean="0">
                <a:solidFill>
                  <a:srgbClr val="FFFF00"/>
                </a:solidFill>
              </a:rPr>
              <a:t>cảm</a:t>
            </a:r>
            <a:r>
              <a:rPr lang="en-US" b="1" i="1" dirty="0" smtClean="0">
                <a:solidFill>
                  <a:srgbClr val="FFFF00"/>
                </a:solidFill>
              </a:rPr>
              <a:t> </a:t>
            </a:r>
            <a:r>
              <a:rPr lang="en-US" b="1" i="1" dirty="0" err="1" smtClean="0">
                <a:solidFill>
                  <a:srgbClr val="FFFF00"/>
                </a:solidFill>
              </a:rPr>
              <a:t>ơn</a:t>
            </a:r>
            <a:r>
              <a:rPr lang="en-US" b="1" i="1" dirty="0" smtClean="0">
                <a:solidFill>
                  <a:srgbClr val="FFFF00"/>
                </a:solidFill>
              </a:rPr>
              <a:t> !</a:t>
            </a:r>
            <a:endParaRPr lang="vi-VN" b="1" i="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60" y="332656"/>
            <a:ext cx="8608358" cy="936104"/>
          </a:xfrm>
        </p:spPr>
        <p:txBody>
          <a:bodyPr vert="horz" lIns="121899" tIns="60949" rIns="121899" bIns="60949" rtlCol="0" anchor="ctr">
            <a:normAutofit/>
          </a:bodyPr>
          <a:lstStyle/>
          <a:p>
            <a:r>
              <a:rPr lang="en-US" sz="3200" b="1" dirty="0" smtClean="0"/>
              <a:t>CẤU TRÚC CỦA BÁO CÁO</a:t>
            </a:r>
            <a:endParaRPr lang="vi-VN" sz="3200" b="1" dirty="0" smtClean="0"/>
          </a:p>
        </p:txBody>
      </p:sp>
      <p:sp>
        <p:nvSpPr>
          <p:cNvPr id="4" name="Text Box 12"/>
          <p:cNvSpPr txBox="1">
            <a:spLocks noChangeArrowheads="1"/>
          </p:cNvSpPr>
          <p:nvPr/>
        </p:nvSpPr>
        <p:spPr bwMode="auto">
          <a:xfrm>
            <a:off x="495300" y="2377172"/>
            <a:ext cx="10927704" cy="480324"/>
          </a:xfrm>
          <a:prstGeom prst="rect">
            <a:avLst/>
          </a:prstGeom>
          <a:noFill/>
          <a:ln w="9525" algn="ctr">
            <a:noFill/>
            <a:miter lim="800000"/>
            <a:headEnd/>
            <a:tailEnd/>
          </a:ln>
        </p:spPr>
        <p:txBody>
          <a:bodyPr wrap="square">
            <a:spAutoFit/>
          </a:bodyPr>
          <a:lstStyle/>
          <a:p>
            <a:pPr eaLnBrk="1" hangingPunct="1">
              <a:lnSpc>
                <a:spcPct val="115000"/>
              </a:lnSpc>
              <a:spcBef>
                <a:spcPct val="50000"/>
              </a:spcBef>
              <a:buFont typeface="Wingdings" pitchFamily="2" charset="2"/>
              <a:buChar char="q"/>
            </a:pPr>
            <a:r>
              <a:rPr lang="en-US" b="1" dirty="0"/>
              <a:t> </a:t>
            </a:r>
            <a:r>
              <a:rPr lang="en-US" b="1" dirty="0" smtClean="0"/>
              <a:t>PHẦN </a:t>
            </a:r>
            <a:r>
              <a:rPr lang="en-US" b="1" dirty="0"/>
              <a:t>1: 	</a:t>
            </a:r>
            <a:r>
              <a:rPr lang="tr-TR" dirty="0">
                <a:solidFill>
                  <a:srgbClr val="FFFF00"/>
                </a:solidFill>
              </a:rPr>
              <a:t>TỔNG QUAN VỀ </a:t>
            </a:r>
            <a:r>
              <a:rPr lang="en-US" dirty="0" smtClean="0">
                <a:solidFill>
                  <a:srgbClr val="FFFF00"/>
                </a:solidFill>
              </a:rPr>
              <a:t>GIẢI PHÁP THIẾT KẾ CẦU TUẦN </a:t>
            </a:r>
            <a:endParaRPr lang="en-US" dirty="0">
              <a:solidFill>
                <a:srgbClr val="FFFF00"/>
              </a:solidFill>
            </a:endParaRPr>
          </a:p>
        </p:txBody>
      </p:sp>
      <p:sp>
        <p:nvSpPr>
          <p:cNvPr id="5" name="Text Box 24"/>
          <p:cNvSpPr txBox="1">
            <a:spLocks noChangeArrowheads="1"/>
          </p:cNvSpPr>
          <p:nvPr/>
        </p:nvSpPr>
        <p:spPr bwMode="auto">
          <a:xfrm>
            <a:off x="507999" y="3344460"/>
            <a:ext cx="10812775" cy="941796"/>
          </a:xfrm>
          <a:prstGeom prst="rect">
            <a:avLst/>
          </a:prstGeom>
          <a:noFill/>
          <a:ln w="9525" algn="ctr">
            <a:noFill/>
            <a:miter lim="800000"/>
            <a:headEnd/>
            <a:tailEnd/>
          </a:ln>
        </p:spPr>
        <p:txBody>
          <a:bodyPr wrap="square">
            <a:spAutoFit/>
          </a:bodyPr>
          <a:lstStyle/>
          <a:p>
            <a:pPr eaLnBrk="1" hangingPunct="1">
              <a:lnSpc>
                <a:spcPct val="115000"/>
              </a:lnSpc>
              <a:spcBef>
                <a:spcPct val="50000"/>
              </a:spcBef>
              <a:buFont typeface="Wingdings" pitchFamily="2" charset="2"/>
              <a:buChar char="q"/>
            </a:pPr>
            <a:r>
              <a:rPr lang="en-US" b="1" dirty="0"/>
              <a:t> </a:t>
            </a:r>
            <a:r>
              <a:rPr lang="en-US" b="1" dirty="0" smtClean="0"/>
              <a:t>PHẦN </a:t>
            </a:r>
            <a:r>
              <a:rPr lang="en-US" b="1" dirty="0"/>
              <a:t>2: </a:t>
            </a:r>
            <a:r>
              <a:rPr lang="en-US" b="1" dirty="0">
                <a:solidFill>
                  <a:srgbClr val="FFFF00"/>
                </a:solidFill>
              </a:rPr>
              <a:t>	</a:t>
            </a:r>
            <a:r>
              <a:rPr lang="tr-TR" dirty="0">
                <a:solidFill>
                  <a:srgbClr val="FFFF00"/>
                </a:solidFill>
              </a:rPr>
              <a:t>CƠ SỞ </a:t>
            </a:r>
            <a:r>
              <a:rPr lang="tr-TR" dirty="0" smtClean="0">
                <a:solidFill>
                  <a:srgbClr val="FFFF00"/>
                </a:solidFill>
              </a:rPr>
              <a:t>LỰA </a:t>
            </a:r>
            <a:r>
              <a:rPr lang="tr-TR" dirty="0">
                <a:solidFill>
                  <a:srgbClr val="FFFF00"/>
                </a:solidFill>
              </a:rPr>
              <a:t>CHỌN GIẢI PHÁP KẾT CẤU NHỊP </a:t>
            </a:r>
            <a:r>
              <a:rPr lang="en-US" dirty="0">
                <a:solidFill>
                  <a:srgbClr val="FFFF00"/>
                </a:solidFill>
              </a:rPr>
              <a:t>		</a:t>
            </a:r>
            <a:r>
              <a:rPr lang="en-US" dirty="0" smtClean="0">
                <a:solidFill>
                  <a:srgbClr val="FFFF00"/>
                </a:solidFill>
              </a:rPr>
              <a:t>               </a:t>
            </a:r>
            <a:r>
              <a:rPr lang="tr-TR" dirty="0" smtClean="0">
                <a:solidFill>
                  <a:srgbClr val="FFFF00"/>
                </a:solidFill>
              </a:rPr>
              <a:t>DẦM </a:t>
            </a:r>
            <a:r>
              <a:rPr lang="tr-TR" dirty="0">
                <a:solidFill>
                  <a:srgbClr val="FFFF00"/>
                </a:solidFill>
              </a:rPr>
              <a:t>HỖN </a:t>
            </a:r>
            <a:r>
              <a:rPr lang="tr-TR" dirty="0" smtClean="0">
                <a:solidFill>
                  <a:srgbClr val="FFFF00"/>
                </a:solidFill>
              </a:rPr>
              <a:t>HỢP</a:t>
            </a:r>
            <a:r>
              <a:rPr lang="en-US" dirty="0" smtClean="0">
                <a:solidFill>
                  <a:srgbClr val="FFFF00"/>
                </a:solidFill>
              </a:rPr>
              <a:t> CẦU TUẦN</a:t>
            </a:r>
            <a:endParaRPr lang="en-US" dirty="0">
              <a:solidFill>
                <a:srgbClr val="FFFF00"/>
              </a:solidFill>
            </a:endParaRPr>
          </a:p>
        </p:txBody>
      </p:sp>
      <p:sp>
        <p:nvSpPr>
          <p:cNvPr id="6" name="Text Box 41"/>
          <p:cNvSpPr txBox="1">
            <a:spLocks noChangeArrowheads="1"/>
          </p:cNvSpPr>
          <p:nvPr/>
        </p:nvSpPr>
        <p:spPr bwMode="auto">
          <a:xfrm>
            <a:off x="506413" y="4558906"/>
            <a:ext cx="10848454" cy="941796"/>
          </a:xfrm>
          <a:prstGeom prst="rect">
            <a:avLst/>
          </a:prstGeom>
          <a:noFill/>
          <a:ln w="9525" algn="ctr">
            <a:noFill/>
            <a:miter lim="800000"/>
            <a:headEnd/>
            <a:tailEnd/>
          </a:ln>
        </p:spPr>
        <p:txBody>
          <a:bodyPr wrap="square">
            <a:spAutoFit/>
          </a:bodyPr>
          <a:lstStyle/>
          <a:p>
            <a:pPr eaLnBrk="1" hangingPunct="1">
              <a:lnSpc>
                <a:spcPct val="115000"/>
              </a:lnSpc>
              <a:spcBef>
                <a:spcPct val="50000"/>
              </a:spcBef>
              <a:buFont typeface="Wingdings" pitchFamily="2" charset="2"/>
              <a:buChar char="q"/>
            </a:pPr>
            <a:r>
              <a:rPr lang="en-US" b="1" dirty="0"/>
              <a:t> </a:t>
            </a:r>
            <a:r>
              <a:rPr lang="en-US" b="1" dirty="0" smtClean="0"/>
              <a:t>PHẦN </a:t>
            </a:r>
            <a:r>
              <a:rPr lang="en-US" b="1" dirty="0"/>
              <a:t>3: </a:t>
            </a:r>
            <a:r>
              <a:rPr lang="en-US" b="1" dirty="0">
                <a:solidFill>
                  <a:srgbClr val="FFFF00"/>
                </a:solidFill>
              </a:rPr>
              <a:t>	</a:t>
            </a:r>
            <a:r>
              <a:rPr lang="tr-TR" dirty="0">
                <a:solidFill>
                  <a:srgbClr val="FFFF00"/>
                </a:solidFill>
              </a:rPr>
              <a:t>PHÂN </a:t>
            </a:r>
            <a:r>
              <a:rPr lang="tr-TR" dirty="0" smtClean="0">
                <a:solidFill>
                  <a:srgbClr val="FFFF00"/>
                </a:solidFill>
              </a:rPr>
              <a:t>TÍCH</a:t>
            </a:r>
            <a:r>
              <a:rPr lang="en-US" dirty="0" smtClean="0">
                <a:solidFill>
                  <a:srgbClr val="FFFF00"/>
                </a:solidFill>
              </a:rPr>
              <a:t>, SO SÁNH</a:t>
            </a:r>
            <a:r>
              <a:rPr lang="tr-TR" dirty="0" smtClean="0">
                <a:solidFill>
                  <a:srgbClr val="FFFF00"/>
                </a:solidFill>
              </a:rPr>
              <a:t> GIẢI </a:t>
            </a:r>
            <a:r>
              <a:rPr lang="tr-TR" dirty="0">
                <a:solidFill>
                  <a:srgbClr val="FFFF00"/>
                </a:solidFill>
              </a:rPr>
              <a:t>PHÁP KẾT CẤU NHỊP DẦM </a:t>
            </a:r>
            <a:r>
              <a:rPr lang="en-US" dirty="0">
                <a:solidFill>
                  <a:srgbClr val="FFFF00"/>
                </a:solidFill>
              </a:rPr>
              <a:t>		</a:t>
            </a:r>
            <a:r>
              <a:rPr lang="tr-TR" dirty="0" smtClean="0">
                <a:solidFill>
                  <a:srgbClr val="FFFF00"/>
                </a:solidFill>
              </a:rPr>
              <a:t>CẦU </a:t>
            </a:r>
            <a:r>
              <a:rPr lang="tr-TR" dirty="0">
                <a:solidFill>
                  <a:srgbClr val="FFFF00"/>
                </a:solidFill>
              </a:rPr>
              <a:t>TUẦN </a:t>
            </a:r>
            <a:r>
              <a:rPr lang="en-US" dirty="0" smtClean="0">
                <a:solidFill>
                  <a:srgbClr val="FFFF00"/>
                </a:solidFill>
              </a:rPr>
              <a:t>SO VỚI DẦM ĐÚC HẪNG THÔNG THƯỜNG</a:t>
            </a:r>
            <a:endParaRPr lang="en-US" dirty="0">
              <a:solidFill>
                <a:srgbClr val="FFFF00"/>
              </a:solidFill>
            </a:endParaRPr>
          </a:p>
        </p:txBody>
      </p:sp>
      <p:sp>
        <p:nvSpPr>
          <p:cNvPr id="7" name="Text Box 14"/>
          <p:cNvSpPr txBox="1">
            <a:spLocks noChangeArrowheads="1"/>
          </p:cNvSpPr>
          <p:nvPr/>
        </p:nvSpPr>
        <p:spPr bwMode="auto">
          <a:xfrm>
            <a:off x="567259" y="6148409"/>
            <a:ext cx="3886200" cy="423863"/>
          </a:xfrm>
          <a:prstGeom prst="rect">
            <a:avLst/>
          </a:prstGeom>
          <a:noFill/>
          <a:ln w="25400" algn="ctr">
            <a:solidFill>
              <a:srgbClr val="FF0000"/>
            </a:solidFill>
            <a:miter lim="800000"/>
            <a:headEnd/>
            <a:tailEnd/>
          </a:ln>
        </p:spPr>
        <p:txBody>
          <a:bodyPr>
            <a:spAutoFit/>
          </a:bodyPr>
          <a:lstStyle/>
          <a:p>
            <a:pPr algn="ctr" eaLnBrk="1" hangingPunct="1">
              <a:lnSpc>
                <a:spcPct val="105000"/>
              </a:lnSpc>
              <a:spcBef>
                <a:spcPct val="30000"/>
              </a:spcBef>
              <a:buFont typeface="Wingdings" pitchFamily="2" charset="2"/>
              <a:buNone/>
            </a:pPr>
            <a:r>
              <a:rPr lang="en-US" sz="2200" b="1" dirty="0">
                <a:solidFill>
                  <a:srgbClr val="FFFF00"/>
                </a:solidFill>
              </a:rPr>
              <a:t>KẾT </a:t>
            </a:r>
            <a:r>
              <a:rPr lang="en-US" sz="2200" b="1" dirty="0" smtClean="0">
                <a:solidFill>
                  <a:srgbClr val="FFFF00"/>
                </a:solidFill>
              </a:rPr>
              <a:t>LUẬN</a:t>
            </a:r>
            <a:endParaRPr lang="en-US" sz="2200" b="1" dirty="0">
              <a:solidFill>
                <a:srgbClr val="FFFF00"/>
              </a:solidFill>
            </a:endParaRPr>
          </a:p>
        </p:txBody>
      </p:sp>
      <p:sp>
        <p:nvSpPr>
          <p:cNvPr id="8" name="AutoShape 28"/>
          <p:cNvSpPr>
            <a:spLocks noChangeArrowheads="1"/>
          </p:cNvSpPr>
          <p:nvPr/>
        </p:nvSpPr>
        <p:spPr bwMode="auto">
          <a:xfrm>
            <a:off x="2242071" y="5572140"/>
            <a:ext cx="609600" cy="381000"/>
          </a:xfrm>
          <a:prstGeom prst="downArrow">
            <a:avLst>
              <a:gd name="adj1" fmla="val 53120"/>
              <a:gd name="adj2" fmla="val 45000"/>
            </a:avLst>
          </a:prstGeom>
          <a:solidFill>
            <a:srgbClr val="0000FF"/>
          </a:solidFill>
          <a:ln w="9525">
            <a:noFill/>
            <a:miter lim="800000"/>
            <a:headEnd/>
            <a:tailEnd/>
          </a:ln>
        </p:spPr>
        <p:txBody>
          <a:bodyPr vert="eaVert" wrap="none" anchor="ctr"/>
          <a:lstStyle/>
          <a:p>
            <a:pPr eaLnBrk="1" hangingPunct="1"/>
            <a:endParaRPr lang="vi-VN"/>
          </a:p>
        </p:txBody>
      </p:sp>
      <p:sp>
        <p:nvSpPr>
          <p:cNvPr id="9" name="Text Box 14"/>
          <p:cNvSpPr txBox="1">
            <a:spLocks noChangeArrowheads="1"/>
          </p:cNvSpPr>
          <p:nvPr/>
        </p:nvSpPr>
        <p:spPr bwMode="auto">
          <a:xfrm>
            <a:off x="549796" y="1300162"/>
            <a:ext cx="3886200" cy="452438"/>
          </a:xfrm>
          <a:prstGeom prst="rect">
            <a:avLst/>
          </a:prstGeom>
          <a:noFill/>
          <a:ln w="25400" algn="ctr">
            <a:solidFill>
              <a:srgbClr val="FF0000"/>
            </a:solidFill>
            <a:miter lim="800000"/>
            <a:headEnd/>
            <a:tailEnd/>
          </a:ln>
        </p:spPr>
        <p:txBody>
          <a:bodyPr>
            <a:spAutoFit/>
          </a:bodyPr>
          <a:lstStyle/>
          <a:p>
            <a:pPr algn="ctr" eaLnBrk="1" hangingPunct="1">
              <a:lnSpc>
                <a:spcPct val="105000"/>
              </a:lnSpc>
              <a:spcBef>
                <a:spcPts val="300"/>
              </a:spcBef>
              <a:buFont typeface="Wingdings" pitchFamily="2" charset="2"/>
              <a:buNone/>
            </a:pPr>
            <a:r>
              <a:rPr lang="en-US" sz="2400" b="1">
                <a:solidFill>
                  <a:srgbClr val="FFFF00"/>
                </a:solidFill>
              </a:rPr>
              <a:t>MỞ ĐẦU</a:t>
            </a:r>
            <a:endParaRPr lang="en-US" b="1">
              <a:solidFill>
                <a:srgbClr val="FFFF00"/>
              </a:solidFill>
            </a:endParaRPr>
          </a:p>
        </p:txBody>
      </p:sp>
      <p:sp>
        <p:nvSpPr>
          <p:cNvPr id="10" name="AutoShape 28"/>
          <p:cNvSpPr>
            <a:spLocks noChangeArrowheads="1"/>
          </p:cNvSpPr>
          <p:nvPr/>
        </p:nvSpPr>
        <p:spPr bwMode="auto">
          <a:xfrm>
            <a:off x="2188096" y="1904992"/>
            <a:ext cx="609600" cy="381000"/>
          </a:xfrm>
          <a:prstGeom prst="downArrow">
            <a:avLst>
              <a:gd name="adj1" fmla="val 53120"/>
              <a:gd name="adj2" fmla="val 45000"/>
            </a:avLst>
          </a:prstGeom>
          <a:solidFill>
            <a:srgbClr val="0000FF"/>
          </a:solidFill>
          <a:ln w="9525">
            <a:noFill/>
            <a:miter lim="800000"/>
            <a:headEnd/>
            <a:tailEnd/>
          </a:ln>
        </p:spPr>
        <p:txBody>
          <a:bodyPr vert="eaVert" wrap="none" anchor="ctr"/>
          <a:lstStyle/>
          <a:p>
            <a:pPr eaLnBrk="1" hangingPunct="1"/>
            <a:endParaRPr lang="vi-V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1764" y="633950"/>
            <a:ext cx="11521280" cy="4154535"/>
          </a:xfrm>
          <a:prstGeom prst="rect">
            <a:avLst/>
          </a:prstGeom>
        </p:spPr>
        <p:txBody>
          <a:bodyPr wrap="square">
            <a:spAutoFit/>
          </a:bodyPr>
          <a:lstStyle/>
          <a:p>
            <a:pPr algn="just">
              <a:lnSpc>
                <a:spcPct val="120000"/>
              </a:lnSpc>
            </a:pPr>
            <a:r>
              <a:rPr lang="vi-VN" b="1" dirty="0" smtClean="0">
                <a:latin typeface="Arial" charset="0"/>
              </a:rPr>
              <a:t>Giới thiệu </a:t>
            </a:r>
            <a:r>
              <a:rPr lang="en-US" b="1" dirty="0" smtClean="0">
                <a:latin typeface="Arial" charset="0"/>
              </a:rPr>
              <a:t>c</a:t>
            </a:r>
            <a:r>
              <a:rPr lang="vi-VN" b="1" dirty="0" smtClean="0">
                <a:latin typeface="Arial" charset="0"/>
              </a:rPr>
              <a:t>ầu Tuần</a:t>
            </a:r>
            <a:endParaRPr lang="en-US" b="1" dirty="0" smtClean="0">
              <a:latin typeface="Arial" charset="0"/>
            </a:endParaRPr>
          </a:p>
          <a:p>
            <a:pPr algn="just">
              <a:lnSpc>
                <a:spcPct val="120000"/>
              </a:lnSpc>
            </a:pPr>
            <a:r>
              <a:rPr lang="en-US" sz="2200" b="1" dirty="0" err="1" smtClean="0">
                <a:latin typeface="Arial" charset="0"/>
              </a:rPr>
              <a:t>Vị</a:t>
            </a:r>
            <a:r>
              <a:rPr lang="en-US" sz="2200" b="1" dirty="0" smtClean="0">
                <a:latin typeface="Arial" charset="0"/>
              </a:rPr>
              <a:t> </a:t>
            </a:r>
            <a:r>
              <a:rPr lang="en-US" sz="2200" b="1" dirty="0" err="1" smtClean="0">
                <a:latin typeface="Arial" charset="0"/>
              </a:rPr>
              <a:t>trí</a:t>
            </a:r>
            <a:r>
              <a:rPr lang="en-US" sz="2200" b="1" dirty="0" smtClean="0">
                <a:latin typeface="Arial" charset="0"/>
              </a:rPr>
              <a:t>: </a:t>
            </a:r>
            <a:r>
              <a:rPr lang="vi-VN" sz="2200" dirty="0" smtClean="0">
                <a:solidFill>
                  <a:srgbClr val="FFFF00"/>
                </a:solidFill>
                <a:latin typeface="Arial" charset="0"/>
              </a:rPr>
              <a:t>Cầu Tuần trên tuyến đường cao tốc Bắc - Nam phía Đông bắc qua sông Hương thuộc địa phận Xã Hương Thọ, huyện Hương Trà (bờ Bắc) và xã Thủy Bằng, huyện Hương Thủy (bờ Nam), tỉnh Thừa Thiên Huế.</a:t>
            </a:r>
            <a:endParaRPr lang="en-US" sz="2200" dirty="0" smtClean="0">
              <a:solidFill>
                <a:srgbClr val="FFFF00"/>
              </a:solidFill>
              <a:latin typeface="Arial" charset="0"/>
            </a:endParaRPr>
          </a:p>
          <a:p>
            <a:pPr algn="just">
              <a:lnSpc>
                <a:spcPct val="120000"/>
              </a:lnSpc>
              <a:buClr>
                <a:srgbClr val="FF00FF"/>
              </a:buClr>
              <a:buSzPct val="95000"/>
            </a:pPr>
            <a:r>
              <a:rPr lang="en-US" sz="2200" b="1" dirty="0" err="1" smtClean="0">
                <a:latin typeface="Arial" charset="0"/>
              </a:rPr>
              <a:t>Quy</a:t>
            </a:r>
            <a:r>
              <a:rPr lang="en-US" sz="2200" b="1" dirty="0" smtClean="0">
                <a:latin typeface="Arial" charset="0"/>
              </a:rPr>
              <a:t> </a:t>
            </a:r>
            <a:r>
              <a:rPr lang="en-US" sz="2200" b="1" dirty="0" err="1" smtClean="0">
                <a:latin typeface="Arial" charset="0"/>
              </a:rPr>
              <a:t>mô</a:t>
            </a:r>
            <a:r>
              <a:rPr lang="en-US" sz="2200" b="1" dirty="0" smtClean="0">
                <a:latin typeface="Arial" charset="0"/>
              </a:rPr>
              <a:t>: </a:t>
            </a:r>
            <a:r>
              <a:rPr lang="vi-VN" sz="2200" dirty="0" smtClean="0">
                <a:solidFill>
                  <a:srgbClr val="FFFF00"/>
                </a:solidFill>
                <a:latin typeface="Arial" charset="0"/>
              </a:rPr>
              <a:t>đảm bảo 4 làn xe lưu thông, 2 làn dừng khẩn cấp; B</a:t>
            </a:r>
            <a:r>
              <a:rPr lang="vi-VN" sz="2200" baseline="-25000" dirty="0" smtClean="0">
                <a:solidFill>
                  <a:srgbClr val="FFFF00"/>
                </a:solidFill>
                <a:latin typeface="Arial" charset="0"/>
              </a:rPr>
              <a:t>cầu</a:t>
            </a:r>
            <a:r>
              <a:rPr lang="vi-VN" sz="2200" dirty="0" smtClean="0">
                <a:solidFill>
                  <a:srgbClr val="FFFF00"/>
                </a:solidFill>
                <a:latin typeface="Arial" charset="0"/>
              </a:rPr>
              <a:t>=22,5m.</a:t>
            </a:r>
            <a:endParaRPr lang="en-US" sz="2200" dirty="0" smtClean="0">
              <a:solidFill>
                <a:srgbClr val="FFFF00"/>
              </a:solidFill>
              <a:latin typeface="Arial" charset="0"/>
            </a:endParaRPr>
          </a:p>
          <a:p>
            <a:pPr algn="just">
              <a:lnSpc>
                <a:spcPct val="120000"/>
              </a:lnSpc>
            </a:pPr>
            <a:r>
              <a:rPr lang="en-US" sz="2200" b="1" dirty="0" err="1" smtClean="0">
                <a:latin typeface="Arial" charset="0"/>
              </a:rPr>
              <a:t>Sơ</a:t>
            </a:r>
            <a:r>
              <a:rPr lang="en-US" sz="2200" b="1" dirty="0" smtClean="0">
                <a:latin typeface="Arial" charset="0"/>
              </a:rPr>
              <a:t> </a:t>
            </a:r>
            <a:r>
              <a:rPr lang="en-US" sz="2200" b="1" dirty="0" err="1" smtClean="0">
                <a:latin typeface="Arial" charset="0"/>
              </a:rPr>
              <a:t>đồ</a:t>
            </a:r>
            <a:r>
              <a:rPr lang="en-US" sz="2200" b="1" dirty="0" smtClean="0">
                <a:latin typeface="Arial" charset="0"/>
              </a:rPr>
              <a:t> </a:t>
            </a:r>
            <a:r>
              <a:rPr lang="en-US" sz="2200" b="1" dirty="0" err="1" smtClean="0">
                <a:latin typeface="Arial" charset="0"/>
              </a:rPr>
              <a:t>cầu</a:t>
            </a:r>
            <a:r>
              <a:rPr lang="en-US" sz="2200" b="1" dirty="0" smtClean="0">
                <a:latin typeface="Arial" charset="0"/>
              </a:rPr>
              <a:t>:</a:t>
            </a:r>
            <a:r>
              <a:rPr lang="en-US" sz="2200" dirty="0" smtClean="0">
                <a:solidFill>
                  <a:srgbClr val="FFFF00"/>
                </a:solidFill>
                <a:latin typeface="Arial" charset="0"/>
              </a:rPr>
              <a:t> </a:t>
            </a:r>
            <a:r>
              <a:rPr lang="vi-VN" sz="2200" dirty="0" smtClean="0">
                <a:solidFill>
                  <a:srgbClr val="FFFF00"/>
                </a:solidFill>
                <a:latin typeface="Arial" charset="0"/>
              </a:rPr>
              <a:t>(45+63+2x90+63+45)m; Chiều dài cầu</a:t>
            </a:r>
            <a:r>
              <a:rPr lang="en-US" sz="2200" dirty="0" smtClean="0">
                <a:solidFill>
                  <a:srgbClr val="FFFF00"/>
                </a:solidFill>
                <a:latin typeface="Arial" charset="0"/>
              </a:rPr>
              <a:t> </a:t>
            </a:r>
            <a:r>
              <a:rPr lang="vi-VN" sz="2200" dirty="0" smtClean="0">
                <a:solidFill>
                  <a:srgbClr val="FFFF00"/>
                </a:solidFill>
                <a:latin typeface="Arial" charset="0"/>
              </a:rPr>
              <a:t>tính đến đuôi mố L = 411,30m</a:t>
            </a:r>
            <a:r>
              <a:rPr lang="en-US" sz="2200" dirty="0" smtClean="0">
                <a:solidFill>
                  <a:srgbClr val="FFFF00"/>
                </a:solidFill>
                <a:latin typeface="Arial" charset="0"/>
              </a:rPr>
              <a:t>.</a:t>
            </a:r>
          </a:p>
          <a:p>
            <a:pPr algn="just">
              <a:lnSpc>
                <a:spcPct val="120000"/>
              </a:lnSpc>
            </a:pPr>
            <a:r>
              <a:rPr lang="vi-VN" sz="2200" b="1" dirty="0" smtClean="0">
                <a:latin typeface="Arial" charset="0"/>
              </a:rPr>
              <a:t>Kết cấu công trình: </a:t>
            </a:r>
            <a:r>
              <a:rPr lang="vi-VN" sz="2200" dirty="0" smtClean="0">
                <a:solidFill>
                  <a:srgbClr val="FFFF00"/>
                </a:solidFill>
                <a:latin typeface="Arial" charset="0"/>
              </a:rPr>
              <a:t>đúc hẫng cân</a:t>
            </a:r>
            <a:r>
              <a:rPr lang="en-US" sz="2200" dirty="0" smtClean="0">
                <a:solidFill>
                  <a:srgbClr val="FFFF00"/>
                </a:solidFill>
                <a:latin typeface="Arial" charset="0"/>
              </a:rPr>
              <a:t> </a:t>
            </a:r>
            <a:r>
              <a:rPr lang="vi-VN" sz="2200" dirty="0" smtClean="0">
                <a:solidFill>
                  <a:srgbClr val="FFFF00"/>
                </a:solidFill>
                <a:latin typeface="Arial" charset="0"/>
              </a:rPr>
              <a:t>bằng trên các trụ P2, P3, P4; tại các trụ này dầm chủ liên kết ngàm với thân trụ, kê gối trên các trụ P1, P5 và hai m</a:t>
            </a:r>
            <a:r>
              <a:rPr lang="en-US" sz="2200" dirty="0" smtClean="0">
                <a:solidFill>
                  <a:srgbClr val="FFFF00"/>
                </a:solidFill>
                <a:latin typeface="Arial" charset="0"/>
              </a:rPr>
              <a:t>ố.</a:t>
            </a:r>
          </a:p>
          <a:p>
            <a:pPr algn="just">
              <a:lnSpc>
                <a:spcPct val="120000"/>
              </a:lnSpc>
            </a:pPr>
            <a:r>
              <a:rPr lang="en-US" sz="2200" b="1" dirty="0" err="1" smtClean="0">
                <a:latin typeface="Arial" charset="0"/>
              </a:rPr>
              <a:t>Kích</a:t>
            </a:r>
            <a:r>
              <a:rPr lang="en-US" sz="2200" b="1" dirty="0" smtClean="0">
                <a:latin typeface="Arial" charset="0"/>
              </a:rPr>
              <a:t> </a:t>
            </a:r>
            <a:r>
              <a:rPr lang="en-US" sz="2200" b="1" dirty="0" err="1" smtClean="0">
                <a:latin typeface="Arial" charset="0"/>
              </a:rPr>
              <a:t>thước</a:t>
            </a:r>
            <a:r>
              <a:rPr lang="en-US" sz="2200" b="1" dirty="0" smtClean="0">
                <a:latin typeface="Arial" charset="0"/>
              </a:rPr>
              <a:t> </a:t>
            </a:r>
            <a:r>
              <a:rPr lang="en-US" sz="2200" b="1" dirty="0" err="1" smtClean="0">
                <a:latin typeface="Arial" charset="0"/>
              </a:rPr>
              <a:t>kết</a:t>
            </a:r>
            <a:r>
              <a:rPr lang="en-US" sz="2200" b="1" dirty="0" smtClean="0">
                <a:latin typeface="Arial" charset="0"/>
              </a:rPr>
              <a:t> </a:t>
            </a:r>
            <a:r>
              <a:rPr lang="en-US" sz="2200" b="1" dirty="0" err="1" smtClean="0">
                <a:latin typeface="Arial" charset="0"/>
              </a:rPr>
              <a:t>cấu</a:t>
            </a:r>
            <a:r>
              <a:rPr lang="en-US" sz="2200" b="1" dirty="0" smtClean="0">
                <a:latin typeface="Arial" charset="0"/>
              </a:rPr>
              <a:t>:</a:t>
            </a:r>
            <a:r>
              <a:rPr lang="en-US" sz="2200" dirty="0" smtClean="0">
                <a:solidFill>
                  <a:srgbClr val="FFFF00"/>
                </a:solidFill>
                <a:latin typeface="Arial" charset="0"/>
              </a:rPr>
              <a:t> </a:t>
            </a:r>
            <a:r>
              <a:rPr lang="vi-VN" sz="2200" dirty="0" smtClean="0">
                <a:solidFill>
                  <a:srgbClr val="FFFF00"/>
                </a:solidFill>
                <a:latin typeface="Arial" charset="0"/>
              </a:rPr>
              <a:t>thay đổi từ cao H = 5,3m tại vị trí các trụ chính P2, P3, P4 và giảm dần về</a:t>
            </a:r>
            <a:r>
              <a:rPr lang="en-US" sz="2200" dirty="0" smtClean="0">
                <a:solidFill>
                  <a:srgbClr val="FFFF00"/>
                </a:solidFill>
                <a:latin typeface="Arial" charset="0"/>
              </a:rPr>
              <a:t> </a:t>
            </a:r>
            <a:r>
              <a:rPr lang="vi-VN" sz="2200" dirty="0" smtClean="0">
                <a:solidFill>
                  <a:srgbClr val="FFFF00"/>
                </a:solidFill>
                <a:latin typeface="Arial" charset="0"/>
              </a:rPr>
              <a:t>chiều cao H = 2,2m tại vị trí giữa nhịp, trên trụ P1, P5 và đầu dầm trên mố A0, A6</a:t>
            </a:r>
            <a:r>
              <a:rPr lang="en-US" sz="2200" dirty="0" smtClean="0">
                <a:solidFill>
                  <a:srgbClr val="FFFF00"/>
                </a:solidFill>
                <a:latin typeface="Arial" charset="0"/>
              </a:rPr>
              <a:t>    </a:t>
            </a:r>
            <a:endParaRPr lang="vi-VN" sz="2200" dirty="0" smtClean="0">
              <a:solidFill>
                <a:srgbClr val="FFFF00"/>
              </a:solidFill>
              <a:latin typeface="Arial" charset="0"/>
            </a:endParaRPr>
          </a:p>
        </p:txBody>
      </p:sp>
      <p:sp>
        <p:nvSpPr>
          <p:cNvPr id="14" name="Rectangle 5"/>
          <p:cNvSpPr>
            <a:spLocks noChangeArrowheads="1"/>
          </p:cNvSpPr>
          <p:nvPr/>
        </p:nvSpPr>
        <p:spPr bwMode="auto">
          <a:xfrm>
            <a:off x="1538587" y="6420522"/>
            <a:ext cx="4702506" cy="323165"/>
          </a:xfrm>
          <a:prstGeom prst="rect">
            <a:avLst/>
          </a:prstGeom>
          <a:noFill/>
          <a:ln w="9525">
            <a:noFill/>
            <a:miter lim="800000"/>
            <a:headEnd/>
            <a:tailEnd/>
          </a:ln>
        </p:spPr>
        <p:txBody>
          <a:bodyPr wrap="none">
            <a:spAutoFit/>
          </a:bodyPr>
          <a:lstStyle/>
          <a:p>
            <a:r>
              <a:rPr lang="en-US" sz="1500" i="1" dirty="0" err="1" smtClean="0">
                <a:latin typeface="Times New Roman" pitchFamily="18" charset="0"/>
                <a:cs typeface="Times New Roman" pitchFamily="18" charset="0"/>
              </a:rPr>
              <a:t>Bố</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trí</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chung</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cầu</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Tuần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trên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tuyến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cao</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tốc</a:t>
            </a:r>
            <a:r>
              <a:rPr lang="en-US" sz="1500" i="1" dirty="0" smtClean="0">
                <a:latin typeface="Times New Roman" pitchFamily="18" charset="0"/>
                <a:cs typeface="Times New Roman" pitchFamily="18" charset="0"/>
              </a:rPr>
              <a:t> Cam </a:t>
            </a:r>
            <a:r>
              <a:rPr lang="en-US" sz="1500" i="1" dirty="0" err="1" smtClean="0">
                <a:latin typeface="Times New Roman" pitchFamily="18" charset="0"/>
                <a:cs typeface="Times New Roman" pitchFamily="18" charset="0"/>
              </a:rPr>
              <a:t>Lộ</a:t>
            </a:r>
            <a:r>
              <a:rPr lang="en-US" sz="1500" i="1" dirty="0" smtClean="0">
                <a:latin typeface="Times New Roman" pitchFamily="18" charset="0"/>
                <a:cs typeface="Times New Roman" pitchFamily="18" charset="0"/>
              </a:rPr>
              <a:t> - La </a:t>
            </a:r>
            <a:r>
              <a:rPr lang="en-US" sz="1500" i="1" dirty="0" err="1" smtClean="0">
                <a:latin typeface="Times New Roman" pitchFamily="18" charset="0"/>
                <a:cs typeface="Times New Roman" pitchFamily="18" charset="0"/>
              </a:rPr>
              <a:t>Sơn</a:t>
            </a:r>
            <a:endParaRPr lang="en-US" sz="1500" dirty="0"/>
          </a:p>
        </p:txBody>
      </p:sp>
      <p:sp>
        <p:nvSpPr>
          <p:cNvPr id="1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vi-VN"/>
          </a:p>
        </p:txBody>
      </p:sp>
      <p:sp>
        <p:nvSpPr>
          <p:cNvPr id="24" name="Text Box 2"/>
          <p:cNvSpPr txBox="1">
            <a:spLocks noChangeArrowheads="1"/>
          </p:cNvSpPr>
          <p:nvPr/>
        </p:nvSpPr>
        <p:spPr bwMode="auto">
          <a:xfrm>
            <a:off x="-1" y="14288"/>
            <a:ext cx="12188825" cy="522287"/>
          </a:xfrm>
          <a:prstGeom prst="rect">
            <a:avLst/>
          </a:prstGeom>
          <a:noFill/>
          <a:ln w="22225">
            <a:solidFill>
              <a:srgbClr val="00CCFF"/>
            </a:solidFill>
            <a:miter lim="800000"/>
            <a:headEnd/>
            <a:tailEnd/>
          </a:ln>
        </p:spPr>
        <p:txBody>
          <a:bodyPr anchor="ctr"/>
          <a:lstStyle/>
          <a:p>
            <a:pPr eaLnBrk="1" hangingPunct="1">
              <a:lnSpc>
                <a:spcPct val="110000"/>
              </a:lnSpc>
              <a:spcBef>
                <a:spcPts val="3600"/>
              </a:spcBef>
            </a:pPr>
            <a:endParaRPr lang="vi-VN" sz="2000" b="1">
              <a:solidFill>
                <a:srgbClr val="0000FF"/>
              </a:solidFill>
            </a:endParaRPr>
          </a:p>
        </p:txBody>
      </p:sp>
      <p:pic>
        <p:nvPicPr>
          <p:cNvPr id="30" name="Picture 13"/>
          <p:cNvPicPr>
            <a:picLocks noChangeAspect="1" noChangeArrowheads="1"/>
          </p:cNvPicPr>
          <p:nvPr/>
        </p:nvPicPr>
        <p:blipFill>
          <a:blip r:embed="rId2" cstate="print"/>
          <a:srcRect t="7854" b="6915"/>
          <a:stretch>
            <a:fillRect/>
          </a:stretch>
        </p:blipFill>
        <p:spPr bwMode="auto">
          <a:xfrm>
            <a:off x="333774" y="4791664"/>
            <a:ext cx="7457493" cy="1512000"/>
          </a:xfrm>
          <a:prstGeom prst="rect">
            <a:avLst/>
          </a:prstGeom>
          <a:noFill/>
          <a:ln w="9525">
            <a:noFill/>
            <a:miter lim="800000"/>
            <a:headEnd/>
            <a:tailEnd/>
          </a:ln>
        </p:spPr>
      </p:pic>
      <p:pic>
        <p:nvPicPr>
          <p:cNvPr id="35" name="Picture 12"/>
          <p:cNvPicPr>
            <a:picLocks noChangeAspect="1" noChangeArrowheads="1"/>
          </p:cNvPicPr>
          <p:nvPr/>
        </p:nvPicPr>
        <p:blipFill>
          <a:blip r:embed="rId3" cstate="print"/>
          <a:srcRect/>
          <a:stretch>
            <a:fillRect/>
          </a:stretch>
        </p:blipFill>
        <p:spPr bwMode="auto">
          <a:xfrm>
            <a:off x="8038628" y="4805519"/>
            <a:ext cx="3795645" cy="1512000"/>
          </a:xfrm>
          <a:prstGeom prst="rect">
            <a:avLst/>
          </a:prstGeom>
          <a:solidFill>
            <a:schemeClr val="tx1"/>
          </a:solidFill>
          <a:ln w="9525">
            <a:noFill/>
            <a:miter lim="800000"/>
            <a:headEnd/>
            <a:tailEnd/>
          </a:ln>
        </p:spPr>
      </p:pic>
      <p:sp>
        <p:nvSpPr>
          <p:cNvPr id="36" name="Rectangle 5"/>
          <p:cNvSpPr>
            <a:spLocks noChangeArrowheads="1"/>
          </p:cNvSpPr>
          <p:nvPr/>
        </p:nvSpPr>
        <p:spPr bwMode="auto">
          <a:xfrm>
            <a:off x="9144357" y="6434377"/>
            <a:ext cx="1630575" cy="323165"/>
          </a:xfrm>
          <a:prstGeom prst="rect">
            <a:avLst/>
          </a:prstGeom>
          <a:noFill/>
          <a:ln w="9525">
            <a:noFill/>
            <a:miter lim="800000"/>
            <a:headEnd/>
            <a:tailEnd/>
          </a:ln>
        </p:spPr>
        <p:txBody>
          <a:bodyPr wrap="none">
            <a:spAutoFit/>
          </a:bodyPr>
          <a:lstStyle/>
          <a:p>
            <a:r>
              <a:rPr lang="en-US" sz="1500" i="1" dirty="0" err="1" smtClean="0">
                <a:latin typeface="Times New Roman" pitchFamily="18" charset="0"/>
                <a:cs typeface="Times New Roman" pitchFamily="18" charset="0"/>
              </a:rPr>
              <a:t>Mặt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cắt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ngang</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cầu</a:t>
            </a:r>
            <a:endParaRPr lang="en-US" sz="1500" dirty="0"/>
          </a:p>
        </p:txBody>
      </p:sp>
      <p:sp>
        <p:nvSpPr>
          <p:cNvPr id="15" name="Text Box 2"/>
          <p:cNvSpPr txBox="1">
            <a:spLocks noChangeArrowheads="1"/>
          </p:cNvSpPr>
          <p:nvPr/>
        </p:nvSpPr>
        <p:spPr bwMode="auto">
          <a:xfrm>
            <a:off x="-1" y="-23"/>
            <a:ext cx="12188825" cy="642942"/>
          </a:xfrm>
          <a:prstGeom prst="rect">
            <a:avLst/>
          </a:prstGeom>
          <a:solidFill>
            <a:schemeClr val="bg1"/>
          </a:solidFill>
          <a:ln w="22225">
            <a:solidFill>
              <a:srgbClr val="00CCFF"/>
            </a:solidFill>
            <a:miter lim="800000"/>
            <a:headEnd/>
            <a:tailEnd/>
          </a:ln>
        </p:spPr>
        <p:txBody>
          <a:bodyPr tIns="91440"/>
          <a:lstStyle/>
          <a:p>
            <a:pPr algn="ctr"/>
            <a:r>
              <a:rPr lang="en-US" b="1" dirty="0" smtClean="0"/>
              <a:t>PHẦN 1: </a:t>
            </a:r>
            <a:r>
              <a:rPr lang="tr-TR" dirty="0" smtClean="0">
                <a:solidFill>
                  <a:srgbClr val="FFFF00"/>
                </a:solidFill>
              </a:rPr>
              <a:t>TỔNG QUAN VỀ </a:t>
            </a:r>
            <a:r>
              <a:rPr lang="en-US" dirty="0" smtClean="0">
                <a:solidFill>
                  <a:srgbClr val="FFFF00"/>
                </a:solidFill>
              </a:rPr>
              <a:t>GIẢI PHÁP THIẾT KẾ CẦU TUẦN</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 y="-23"/>
            <a:ext cx="12188825" cy="642942"/>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1: </a:t>
            </a:r>
            <a:r>
              <a:rPr lang="tr-TR" sz="2000" dirty="0" smtClean="0">
                <a:solidFill>
                  <a:srgbClr val="FFFF00"/>
                </a:solidFill>
              </a:rPr>
              <a:t>TỔNG QUAN VỀ </a:t>
            </a:r>
            <a:r>
              <a:rPr lang="en-US" sz="2000" dirty="0" smtClean="0">
                <a:solidFill>
                  <a:srgbClr val="FFFF00"/>
                </a:solidFill>
              </a:rPr>
              <a:t>GIẢI PHÁP THIẾT KẾ CẦU TUẦN</a:t>
            </a:r>
            <a:endParaRPr lang="en-US" b="1" dirty="0">
              <a:solidFill>
                <a:srgbClr val="0000FF"/>
              </a:solidFill>
            </a:endParaRPr>
          </a:p>
        </p:txBody>
      </p:sp>
      <p:pic>
        <p:nvPicPr>
          <p:cNvPr id="4098" name="Picture 2"/>
          <p:cNvPicPr>
            <a:picLocks noChangeAspect="1" noChangeArrowheads="1"/>
          </p:cNvPicPr>
          <p:nvPr/>
        </p:nvPicPr>
        <p:blipFill>
          <a:blip r:embed="rId2"/>
          <a:srcRect l="17740" t="30273" r="2647" b="35547"/>
          <a:stretch>
            <a:fillRect/>
          </a:stretch>
        </p:blipFill>
        <p:spPr bwMode="auto">
          <a:xfrm>
            <a:off x="42863" y="571480"/>
            <a:ext cx="12134255" cy="292895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21413" t="28203" r="3160" b="30469"/>
          <a:stretch>
            <a:fillRect/>
          </a:stretch>
        </p:blipFill>
        <p:spPr bwMode="auto">
          <a:xfrm>
            <a:off x="165058" y="3571876"/>
            <a:ext cx="5333645" cy="1643074"/>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l="19936" t="33203" r="3745" b="34570"/>
          <a:stretch>
            <a:fillRect/>
          </a:stretch>
        </p:blipFill>
        <p:spPr bwMode="auto">
          <a:xfrm>
            <a:off x="5522908" y="3601749"/>
            <a:ext cx="6619921" cy="1571636"/>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l="22682" t="32765" r="4843" b="33594"/>
          <a:stretch>
            <a:fillRect/>
          </a:stretch>
        </p:blipFill>
        <p:spPr bwMode="auto">
          <a:xfrm>
            <a:off x="2808264" y="5236057"/>
            <a:ext cx="6215106" cy="16219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 y="-23"/>
            <a:ext cx="12188825" cy="642942"/>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1: </a:t>
            </a:r>
            <a:r>
              <a:rPr lang="tr-TR" sz="2000" dirty="0" smtClean="0">
                <a:solidFill>
                  <a:srgbClr val="FFFF00"/>
                </a:solidFill>
              </a:rPr>
              <a:t>TỔNG QUAN VỀ </a:t>
            </a:r>
            <a:r>
              <a:rPr lang="en-US" sz="2000" dirty="0" smtClean="0">
                <a:solidFill>
                  <a:srgbClr val="FFFF00"/>
                </a:solidFill>
              </a:rPr>
              <a:t>GIẢI PHÁP THIẾT KẾ CẦU TUẦN</a:t>
            </a:r>
            <a:endParaRPr lang="en-US" b="1" dirty="0">
              <a:solidFill>
                <a:srgbClr val="0000FF"/>
              </a:solidFill>
            </a:endParaRPr>
          </a:p>
        </p:txBody>
      </p:sp>
      <p:pic>
        <p:nvPicPr>
          <p:cNvPr id="5122" name="Picture 2"/>
          <p:cNvPicPr>
            <a:picLocks noChangeAspect="1" noChangeArrowheads="1"/>
          </p:cNvPicPr>
          <p:nvPr/>
        </p:nvPicPr>
        <p:blipFill>
          <a:blip r:embed="rId2"/>
          <a:srcRect l="35310" t="13672" r="20217" b="22898"/>
          <a:stretch>
            <a:fillRect/>
          </a:stretch>
        </p:blipFill>
        <p:spPr bwMode="auto">
          <a:xfrm>
            <a:off x="2377473" y="714356"/>
            <a:ext cx="7572428"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 y="-23"/>
            <a:ext cx="12188825" cy="642942"/>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1: </a:t>
            </a:r>
            <a:r>
              <a:rPr lang="tr-TR" sz="2000" dirty="0" smtClean="0">
                <a:solidFill>
                  <a:srgbClr val="FFFF00"/>
                </a:solidFill>
              </a:rPr>
              <a:t>TỔNG QUAN VỀ </a:t>
            </a:r>
            <a:r>
              <a:rPr lang="en-US" sz="2000" dirty="0" smtClean="0">
                <a:solidFill>
                  <a:srgbClr val="FFFF00"/>
                </a:solidFill>
              </a:rPr>
              <a:t>GIẢI PHÁP THIẾT KẾ CẦU TUẦN</a:t>
            </a:r>
            <a:endParaRPr lang="en-US" b="1" dirty="0">
              <a:solidFill>
                <a:srgbClr val="0000FF"/>
              </a:solidFill>
            </a:endParaRPr>
          </a:p>
        </p:txBody>
      </p:sp>
      <p:pic>
        <p:nvPicPr>
          <p:cNvPr id="6146" name="Picture 2"/>
          <p:cNvPicPr>
            <a:picLocks noChangeAspect="1" noChangeArrowheads="1"/>
          </p:cNvPicPr>
          <p:nvPr/>
        </p:nvPicPr>
        <p:blipFill>
          <a:blip r:embed="rId2"/>
          <a:srcRect l="19936" t="16601" r="3196" b="20898"/>
          <a:stretch>
            <a:fillRect/>
          </a:stretch>
        </p:blipFill>
        <p:spPr bwMode="auto">
          <a:xfrm>
            <a:off x="14288" y="800082"/>
            <a:ext cx="12189109"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15" descr="Tranh Hue A1.jpg"/>
          <p:cNvPicPr>
            <a:picLocks noChangeAspect="1"/>
          </p:cNvPicPr>
          <p:nvPr/>
        </p:nvPicPr>
        <p:blipFill>
          <a:blip r:embed="rId2"/>
          <a:srcRect l="1182" t="12529" r="845" b="1438"/>
          <a:stretch>
            <a:fillRect/>
          </a:stretch>
        </p:blipFill>
        <p:spPr bwMode="auto">
          <a:xfrm>
            <a:off x="662961" y="868924"/>
            <a:ext cx="11046200" cy="5143536"/>
          </a:xfrm>
          <a:prstGeom prst="rect">
            <a:avLst/>
          </a:prstGeom>
          <a:noFill/>
          <a:ln w="19050">
            <a:solidFill>
              <a:schemeClr val="tx2">
                <a:lumMod val="60000"/>
                <a:lumOff val="40000"/>
              </a:schemeClr>
            </a:solidFill>
            <a:miter lim="800000"/>
            <a:headEnd/>
            <a:tailEnd/>
          </a:ln>
        </p:spPr>
      </p:pic>
      <p:grpSp>
        <p:nvGrpSpPr>
          <p:cNvPr id="2" name="Group 19"/>
          <p:cNvGrpSpPr>
            <a:grpSpLocks/>
          </p:cNvGrpSpPr>
          <p:nvPr/>
        </p:nvGrpSpPr>
        <p:grpSpPr bwMode="auto">
          <a:xfrm>
            <a:off x="4916089" y="2073318"/>
            <a:ext cx="2577429" cy="1814512"/>
            <a:chOff x="3681413" y="2843213"/>
            <a:chExt cx="1933575" cy="1814512"/>
          </a:xfrm>
        </p:grpSpPr>
        <p:sp>
          <p:nvSpPr>
            <p:cNvPr id="3105" name="Freeform 17"/>
            <p:cNvSpPr>
              <a:spLocks noChangeArrowheads="1"/>
            </p:cNvSpPr>
            <p:nvPr/>
          </p:nvSpPr>
          <p:spPr bwMode="auto">
            <a:xfrm>
              <a:off x="3681413" y="2843213"/>
              <a:ext cx="1171575" cy="1576387"/>
            </a:xfrm>
            <a:custGeom>
              <a:avLst/>
              <a:gdLst>
                <a:gd name="T0" fmla="*/ 0 w 1171575"/>
                <a:gd name="T1" fmla="*/ 0 h 1576387"/>
                <a:gd name="T2" fmla="*/ 76200 w 1171575"/>
                <a:gd name="T3" fmla="*/ 85725 h 1576387"/>
                <a:gd name="T4" fmla="*/ 128587 w 1171575"/>
                <a:gd name="T5" fmla="*/ 161925 h 1576387"/>
                <a:gd name="T6" fmla="*/ 142875 w 1171575"/>
                <a:gd name="T7" fmla="*/ 200025 h 1576387"/>
                <a:gd name="T8" fmla="*/ 152400 w 1171575"/>
                <a:gd name="T9" fmla="*/ 261937 h 1576387"/>
                <a:gd name="T10" fmla="*/ 157162 w 1171575"/>
                <a:gd name="T11" fmla="*/ 381000 h 1576387"/>
                <a:gd name="T12" fmla="*/ 147637 w 1171575"/>
                <a:gd name="T13" fmla="*/ 471487 h 1576387"/>
                <a:gd name="T14" fmla="*/ 147637 w 1171575"/>
                <a:gd name="T15" fmla="*/ 552450 h 1576387"/>
                <a:gd name="T16" fmla="*/ 161925 w 1171575"/>
                <a:gd name="T17" fmla="*/ 661987 h 1576387"/>
                <a:gd name="T18" fmla="*/ 204787 w 1171575"/>
                <a:gd name="T19" fmla="*/ 742950 h 1576387"/>
                <a:gd name="T20" fmla="*/ 257175 w 1171575"/>
                <a:gd name="T21" fmla="*/ 785812 h 1576387"/>
                <a:gd name="T22" fmla="*/ 361950 w 1171575"/>
                <a:gd name="T23" fmla="*/ 881062 h 1576387"/>
                <a:gd name="T24" fmla="*/ 414337 w 1171575"/>
                <a:gd name="T25" fmla="*/ 928687 h 1576387"/>
                <a:gd name="T26" fmla="*/ 542925 w 1171575"/>
                <a:gd name="T27" fmla="*/ 985837 h 1576387"/>
                <a:gd name="T28" fmla="*/ 666750 w 1171575"/>
                <a:gd name="T29" fmla="*/ 1052512 h 1576387"/>
                <a:gd name="T30" fmla="*/ 814387 w 1171575"/>
                <a:gd name="T31" fmla="*/ 1166812 h 1576387"/>
                <a:gd name="T32" fmla="*/ 1057275 w 1171575"/>
                <a:gd name="T33" fmla="*/ 1371600 h 1576387"/>
                <a:gd name="T34" fmla="*/ 1104900 w 1171575"/>
                <a:gd name="T35" fmla="*/ 1423987 h 1576387"/>
                <a:gd name="T36" fmla="*/ 1138237 w 1171575"/>
                <a:gd name="T37" fmla="*/ 1462087 h 1576387"/>
                <a:gd name="T38" fmla="*/ 1162050 w 1171575"/>
                <a:gd name="T39" fmla="*/ 1547812 h 1576387"/>
                <a:gd name="T40" fmla="*/ 1171575 w 1171575"/>
                <a:gd name="T41" fmla="*/ 1576387 h 15763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1575"/>
                <a:gd name="T64" fmla="*/ 0 h 1576387"/>
                <a:gd name="T65" fmla="*/ 1171575 w 1171575"/>
                <a:gd name="T66" fmla="*/ 1576387 h 15763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1575" h="1576387">
                  <a:moveTo>
                    <a:pt x="0" y="0"/>
                  </a:moveTo>
                  <a:cubicBezTo>
                    <a:pt x="27384" y="29369"/>
                    <a:pt x="54769" y="58738"/>
                    <a:pt x="76200" y="85725"/>
                  </a:cubicBezTo>
                  <a:cubicBezTo>
                    <a:pt x="97631" y="112712"/>
                    <a:pt x="117475" y="142875"/>
                    <a:pt x="128587" y="161925"/>
                  </a:cubicBezTo>
                  <a:cubicBezTo>
                    <a:pt x="139699" y="180975"/>
                    <a:pt x="138906" y="183356"/>
                    <a:pt x="142875" y="200025"/>
                  </a:cubicBezTo>
                  <a:cubicBezTo>
                    <a:pt x="146844" y="216694"/>
                    <a:pt x="150019" y="231775"/>
                    <a:pt x="152400" y="261937"/>
                  </a:cubicBezTo>
                  <a:cubicBezTo>
                    <a:pt x="154781" y="292100"/>
                    <a:pt x="157956" y="346075"/>
                    <a:pt x="157162" y="381000"/>
                  </a:cubicBezTo>
                  <a:cubicBezTo>
                    <a:pt x="156368" y="415925"/>
                    <a:pt x="149225" y="442912"/>
                    <a:pt x="147637" y="471487"/>
                  </a:cubicBezTo>
                  <a:cubicBezTo>
                    <a:pt x="146050" y="500062"/>
                    <a:pt x="145256" y="520700"/>
                    <a:pt x="147637" y="552450"/>
                  </a:cubicBezTo>
                  <a:cubicBezTo>
                    <a:pt x="150018" y="584200"/>
                    <a:pt x="152400" y="630237"/>
                    <a:pt x="161925" y="661987"/>
                  </a:cubicBezTo>
                  <a:cubicBezTo>
                    <a:pt x="171450" y="693737"/>
                    <a:pt x="188912" y="722313"/>
                    <a:pt x="204787" y="742950"/>
                  </a:cubicBezTo>
                  <a:cubicBezTo>
                    <a:pt x="220662" y="763588"/>
                    <a:pt x="230981" y="762793"/>
                    <a:pt x="257175" y="785812"/>
                  </a:cubicBezTo>
                  <a:cubicBezTo>
                    <a:pt x="283369" y="808831"/>
                    <a:pt x="361950" y="881062"/>
                    <a:pt x="361950" y="881062"/>
                  </a:cubicBezTo>
                  <a:cubicBezTo>
                    <a:pt x="388144" y="904874"/>
                    <a:pt x="384175" y="911225"/>
                    <a:pt x="414337" y="928687"/>
                  </a:cubicBezTo>
                  <a:cubicBezTo>
                    <a:pt x="444499" y="946149"/>
                    <a:pt x="500856" y="965200"/>
                    <a:pt x="542925" y="985837"/>
                  </a:cubicBezTo>
                  <a:cubicBezTo>
                    <a:pt x="584994" y="1006475"/>
                    <a:pt x="621506" y="1022350"/>
                    <a:pt x="666750" y="1052512"/>
                  </a:cubicBezTo>
                  <a:cubicBezTo>
                    <a:pt x="711994" y="1082674"/>
                    <a:pt x="749300" y="1113631"/>
                    <a:pt x="814387" y="1166812"/>
                  </a:cubicBezTo>
                  <a:cubicBezTo>
                    <a:pt x="879474" y="1219993"/>
                    <a:pt x="1008856" y="1328738"/>
                    <a:pt x="1057275" y="1371600"/>
                  </a:cubicBezTo>
                  <a:cubicBezTo>
                    <a:pt x="1105694" y="1414462"/>
                    <a:pt x="1091406" y="1408906"/>
                    <a:pt x="1104900" y="1423987"/>
                  </a:cubicBezTo>
                  <a:cubicBezTo>
                    <a:pt x="1118394" y="1439068"/>
                    <a:pt x="1128712" y="1441450"/>
                    <a:pt x="1138237" y="1462087"/>
                  </a:cubicBezTo>
                  <a:cubicBezTo>
                    <a:pt x="1147762" y="1482724"/>
                    <a:pt x="1156494" y="1528762"/>
                    <a:pt x="1162050" y="1547812"/>
                  </a:cubicBezTo>
                  <a:cubicBezTo>
                    <a:pt x="1167606" y="1566862"/>
                    <a:pt x="1166812" y="1563687"/>
                    <a:pt x="1171575" y="1576387"/>
                  </a:cubicBezTo>
                </a:path>
              </a:pathLst>
            </a:custGeom>
            <a:noFill/>
            <a:ln w="41275" algn="ctr">
              <a:solidFill>
                <a:srgbClr val="FF0000"/>
              </a:solidFill>
              <a:round/>
              <a:headEnd/>
              <a:tailEnd/>
            </a:ln>
          </p:spPr>
          <p:txBody>
            <a:bodyPr/>
            <a:lstStyle/>
            <a:p>
              <a:pPr marL="381000" indent="-381000"/>
              <a:endParaRPr lang="en-US"/>
            </a:p>
          </p:txBody>
        </p:sp>
        <p:sp>
          <p:nvSpPr>
            <p:cNvPr id="3106" name="Freeform 18"/>
            <p:cNvSpPr>
              <a:spLocks noChangeArrowheads="1"/>
            </p:cNvSpPr>
            <p:nvPr/>
          </p:nvSpPr>
          <p:spPr bwMode="auto">
            <a:xfrm>
              <a:off x="4848225" y="4419600"/>
              <a:ext cx="766763" cy="238125"/>
            </a:xfrm>
            <a:custGeom>
              <a:avLst/>
              <a:gdLst>
                <a:gd name="T0" fmla="*/ 0 w 766763"/>
                <a:gd name="T1" fmla="*/ 0 h 238125"/>
                <a:gd name="T2" fmla="*/ 23813 w 766763"/>
                <a:gd name="T3" fmla="*/ 61913 h 238125"/>
                <a:gd name="T4" fmla="*/ 61913 w 766763"/>
                <a:gd name="T5" fmla="*/ 109538 h 238125"/>
                <a:gd name="T6" fmla="*/ 100013 w 766763"/>
                <a:gd name="T7" fmla="*/ 133350 h 238125"/>
                <a:gd name="T8" fmla="*/ 214313 w 766763"/>
                <a:gd name="T9" fmla="*/ 128588 h 238125"/>
                <a:gd name="T10" fmla="*/ 338138 w 766763"/>
                <a:gd name="T11" fmla="*/ 100013 h 238125"/>
                <a:gd name="T12" fmla="*/ 428625 w 766763"/>
                <a:gd name="T13" fmla="*/ 90488 h 238125"/>
                <a:gd name="T14" fmla="*/ 504825 w 766763"/>
                <a:gd name="T15" fmla="*/ 85725 h 238125"/>
                <a:gd name="T16" fmla="*/ 623888 w 766763"/>
                <a:gd name="T17" fmla="*/ 128588 h 238125"/>
                <a:gd name="T18" fmla="*/ 690563 w 766763"/>
                <a:gd name="T19" fmla="*/ 185738 h 238125"/>
                <a:gd name="T20" fmla="*/ 733425 w 766763"/>
                <a:gd name="T21" fmla="*/ 219075 h 238125"/>
                <a:gd name="T22" fmla="*/ 766763 w 766763"/>
                <a:gd name="T23" fmla="*/ 238125 h 238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6763"/>
                <a:gd name="T37" fmla="*/ 0 h 238125"/>
                <a:gd name="T38" fmla="*/ 766763 w 766763"/>
                <a:gd name="T39" fmla="*/ 238125 h 238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6763" h="238125">
                  <a:moveTo>
                    <a:pt x="0" y="0"/>
                  </a:moveTo>
                  <a:cubicBezTo>
                    <a:pt x="6747" y="21828"/>
                    <a:pt x="13494" y="43657"/>
                    <a:pt x="23813" y="61913"/>
                  </a:cubicBezTo>
                  <a:cubicBezTo>
                    <a:pt x="34132" y="80169"/>
                    <a:pt x="49213" y="97632"/>
                    <a:pt x="61913" y="109538"/>
                  </a:cubicBezTo>
                  <a:cubicBezTo>
                    <a:pt x="74613" y="121444"/>
                    <a:pt x="74613" y="130175"/>
                    <a:pt x="100013" y="133350"/>
                  </a:cubicBezTo>
                  <a:cubicBezTo>
                    <a:pt x="125413" y="136525"/>
                    <a:pt x="174626" y="134144"/>
                    <a:pt x="214313" y="128588"/>
                  </a:cubicBezTo>
                  <a:cubicBezTo>
                    <a:pt x="254001" y="123032"/>
                    <a:pt x="302419" y="106363"/>
                    <a:pt x="338138" y="100013"/>
                  </a:cubicBezTo>
                  <a:cubicBezTo>
                    <a:pt x="373857" y="93663"/>
                    <a:pt x="400844" y="92869"/>
                    <a:pt x="428625" y="90488"/>
                  </a:cubicBezTo>
                  <a:cubicBezTo>
                    <a:pt x="456406" y="88107"/>
                    <a:pt x="472281" y="79375"/>
                    <a:pt x="504825" y="85725"/>
                  </a:cubicBezTo>
                  <a:cubicBezTo>
                    <a:pt x="537369" y="92075"/>
                    <a:pt x="592932" y="111919"/>
                    <a:pt x="623888" y="128588"/>
                  </a:cubicBezTo>
                  <a:cubicBezTo>
                    <a:pt x="654844" y="145257"/>
                    <a:pt x="672307" y="170657"/>
                    <a:pt x="690563" y="185738"/>
                  </a:cubicBezTo>
                  <a:cubicBezTo>
                    <a:pt x="708819" y="200819"/>
                    <a:pt x="720725" y="210344"/>
                    <a:pt x="733425" y="219075"/>
                  </a:cubicBezTo>
                  <a:cubicBezTo>
                    <a:pt x="746125" y="227806"/>
                    <a:pt x="754857" y="234950"/>
                    <a:pt x="766763" y="238125"/>
                  </a:cubicBezTo>
                </a:path>
              </a:pathLst>
            </a:custGeom>
            <a:noFill/>
            <a:ln w="41275" algn="ctr">
              <a:solidFill>
                <a:srgbClr val="FF0000"/>
              </a:solidFill>
              <a:round/>
              <a:headEnd/>
              <a:tailEnd/>
            </a:ln>
          </p:spPr>
          <p:txBody>
            <a:bodyPr/>
            <a:lstStyle/>
            <a:p>
              <a:pPr marL="381000" indent="-381000"/>
              <a:endParaRPr lang="en-US"/>
            </a:p>
          </p:txBody>
        </p:sp>
      </p:grpSp>
      <p:sp>
        <p:nvSpPr>
          <p:cNvPr id="21" name="Rectangle 20"/>
          <p:cNvSpPr>
            <a:spLocks noChangeArrowheads="1"/>
          </p:cNvSpPr>
          <p:nvPr/>
        </p:nvSpPr>
        <p:spPr bwMode="auto">
          <a:xfrm>
            <a:off x="7249852" y="3610220"/>
            <a:ext cx="181986" cy="71438"/>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22" name="Rectangle 21"/>
          <p:cNvSpPr>
            <a:spLocks noChangeArrowheads="1"/>
          </p:cNvSpPr>
          <p:nvPr/>
        </p:nvSpPr>
        <p:spPr bwMode="auto">
          <a:xfrm>
            <a:off x="7059402" y="3791195"/>
            <a:ext cx="181986" cy="71438"/>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23" name="Rectangle 22"/>
          <p:cNvSpPr>
            <a:spLocks noChangeArrowheads="1"/>
          </p:cNvSpPr>
          <p:nvPr/>
        </p:nvSpPr>
        <p:spPr bwMode="auto">
          <a:xfrm>
            <a:off x="6477471" y="3876920"/>
            <a:ext cx="181986" cy="71438"/>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24" name="Oval 23"/>
          <p:cNvSpPr>
            <a:spLocks noChangeArrowheads="1"/>
          </p:cNvSpPr>
          <p:nvPr/>
        </p:nvSpPr>
        <p:spPr bwMode="auto">
          <a:xfrm>
            <a:off x="6754680" y="3711820"/>
            <a:ext cx="143896" cy="107950"/>
          </a:xfrm>
          <a:prstGeom prst="ellipse">
            <a:avLst/>
          </a:prstGeom>
          <a:solidFill>
            <a:srgbClr val="FFFFFF"/>
          </a:solidFill>
          <a:ln w="22225" algn="ctr">
            <a:solidFill>
              <a:srgbClr val="C00000"/>
            </a:solidFill>
            <a:round/>
            <a:headEnd/>
            <a:tailEnd/>
          </a:ln>
        </p:spPr>
        <p:txBody>
          <a:bodyPr/>
          <a:lstStyle/>
          <a:p>
            <a:pPr marL="381000" indent="-381000"/>
            <a:endParaRPr lang="en-US"/>
          </a:p>
        </p:txBody>
      </p:sp>
      <p:sp>
        <p:nvSpPr>
          <p:cNvPr id="25" name="Rectangle 24"/>
          <p:cNvSpPr>
            <a:spLocks noChangeArrowheads="1"/>
          </p:cNvSpPr>
          <p:nvPr/>
        </p:nvSpPr>
        <p:spPr bwMode="auto">
          <a:xfrm>
            <a:off x="6824514" y="3348284"/>
            <a:ext cx="181986" cy="71437"/>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26" name="Rectangle 25"/>
          <p:cNvSpPr>
            <a:spLocks noChangeArrowheads="1"/>
          </p:cNvSpPr>
          <p:nvPr/>
        </p:nvSpPr>
        <p:spPr bwMode="auto">
          <a:xfrm>
            <a:off x="6653108" y="3248270"/>
            <a:ext cx="181986" cy="71438"/>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27" name="Rectangle 26"/>
          <p:cNvSpPr>
            <a:spLocks noChangeArrowheads="1"/>
          </p:cNvSpPr>
          <p:nvPr/>
        </p:nvSpPr>
        <p:spPr bwMode="auto">
          <a:xfrm>
            <a:off x="6303949" y="3091109"/>
            <a:ext cx="181986" cy="71437"/>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28" name="Rectangle 27"/>
          <p:cNvSpPr>
            <a:spLocks noChangeArrowheads="1"/>
          </p:cNvSpPr>
          <p:nvPr/>
        </p:nvSpPr>
        <p:spPr bwMode="auto">
          <a:xfrm>
            <a:off x="6934552" y="3086345"/>
            <a:ext cx="181986" cy="71438"/>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29" name="Rectangle 28"/>
          <p:cNvSpPr>
            <a:spLocks noChangeArrowheads="1"/>
          </p:cNvSpPr>
          <p:nvPr/>
        </p:nvSpPr>
        <p:spPr bwMode="auto">
          <a:xfrm>
            <a:off x="6424567" y="2872034"/>
            <a:ext cx="181986" cy="71437"/>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30" name="Rectangle 29"/>
          <p:cNvSpPr>
            <a:spLocks noChangeArrowheads="1"/>
          </p:cNvSpPr>
          <p:nvPr/>
        </p:nvSpPr>
        <p:spPr bwMode="auto">
          <a:xfrm>
            <a:off x="7097492" y="2843459"/>
            <a:ext cx="181986" cy="71437"/>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31" name="Rectangle 30"/>
          <p:cNvSpPr>
            <a:spLocks noChangeArrowheads="1"/>
          </p:cNvSpPr>
          <p:nvPr/>
        </p:nvSpPr>
        <p:spPr bwMode="auto">
          <a:xfrm>
            <a:off x="5872262" y="2391020"/>
            <a:ext cx="181986" cy="71438"/>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32" name="Rectangle 31"/>
          <p:cNvSpPr>
            <a:spLocks noChangeArrowheads="1"/>
          </p:cNvSpPr>
          <p:nvPr/>
        </p:nvSpPr>
        <p:spPr bwMode="auto">
          <a:xfrm>
            <a:off x="7618056" y="2381495"/>
            <a:ext cx="181986" cy="71438"/>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33" name="Rectangle 32"/>
          <p:cNvSpPr>
            <a:spLocks noChangeArrowheads="1"/>
          </p:cNvSpPr>
          <p:nvPr/>
        </p:nvSpPr>
        <p:spPr bwMode="auto">
          <a:xfrm>
            <a:off x="7275245" y="4291259"/>
            <a:ext cx="143896" cy="53975"/>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34" name="Rectangle 33"/>
          <p:cNvSpPr>
            <a:spLocks noChangeArrowheads="1"/>
          </p:cNvSpPr>
          <p:nvPr/>
        </p:nvSpPr>
        <p:spPr bwMode="auto">
          <a:xfrm>
            <a:off x="7364122" y="4438896"/>
            <a:ext cx="143896" cy="53975"/>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35" name="Rectangle 34"/>
          <p:cNvSpPr>
            <a:spLocks noChangeArrowheads="1"/>
          </p:cNvSpPr>
          <p:nvPr/>
        </p:nvSpPr>
        <p:spPr bwMode="auto">
          <a:xfrm>
            <a:off x="7446652" y="4324595"/>
            <a:ext cx="71948" cy="71438"/>
          </a:xfrm>
          <a:prstGeom prst="rect">
            <a:avLst/>
          </a:prstGeom>
          <a:solidFill>
            <a:srgbClr val="FFC000"/>
          </a:solidFill>
          <a:ln w="19050" algn="ctr">
            <a:solidFill>
              <a:srgbClr val="C00000"/>
            </a:solidFill>
            <a:round/>
            <a:headEnd/>
            <a:tailEnd/>
          </a:ln>
        </p:spPr>
        <p:txBody>
          <a:bodyPr/>
          <a:lstStyle/>
          <a:p>
            <a:pPr marL="381000" indent="-381000"/>
            <a:endParaRPr lang="en-US"/>
          </a:p>
        </p:txBody>
      </p:sp>
      <p:sp>
        <p:nvSpPr>
          <p:cNvPr id="38" name="Oval 37"/>
          <p:cNvSpPr>
            <a:spLocks noChangeArrowheads="1"/>
          </p:cNvSpPr>
          <p:nvPr/>
        </p:nvSpPr>
        <p:spPr bwMode="auto">
          <a:xfrm>
            <a:off x="4888267" y="2029070"/>
            <a:ext cx="143896" cy="107950"/>
          </a:xfrm>
          <a:prstGeom prst="ellipse">
            <a:avLst/>
          </a:prstGeom>
          <a:solidFill>
            <a:srgbClr val="FFFFFF"/>
          </a:solidFill>
          <a:ln w="22225" algn="ctr">
            <a:solidFill>
              <a:srgbClr val="C00000"/>
            </a:solidFill>
            <a:round/>
            <a:headEnd/>
            <a:tailEnd/>
          </a:ln>
        </p:spPr>
        <p:txBody>
          <a:bodyPr/>
          <a:lstStyle/>
          <a:p>
            <a:pPr marL="381000" indent="-381000"/>
            <a:endParaRPr lang="en-US"/>
          </a:p>
        </p:txBody>
      </p:sp>
      <p:sp>
        <p:nvSpPr>
          <p:cNvPr id="39" name="Oval 38"/>
          <p:cNvSpPr>
            <a:spLocks noChangeArrowheads="1"/>
          </p:cNvSpPr>
          <p:nvPr/>
        </p:nvSpPr>
        <p:spPr bwMode="auto">
          <a:xfrm>
            <a:off x="7450459" y="3844535"/>
            <a:ext cx="143896" cy="107950"/>
          </a:xfrm>
          <a:prstGeom prst="ellipse">
            <a:avLst/>
          </a:prstGeom>
          <a:solidFill>
            <a:srgbClr val="FFFFFF"/>
          </a:solidFill>
          <a:ln w="22225" algn="ctr">
            <a:solidFill>
              <a:srgbClr val="C00000"/>
            </a:solidFill>
            <a:round/>
            <a:headEnd/>
            <a:tailEnd/>
          </a:ln>
        </p:spPr>
        <p:txBody>
          <a:bodyPr/>
          <a:lstStyle/>
          <a:p>
            <a:pPr marL="381000" indent="-381000"/>
            <a:endParaRPr lang="en-US"/>
          </a:p>
        </p:txBody>
      </p:sp>
      <p:sp>
        <p:nvSpPr>
          <p:cNvPr id="41" name="Rectangular Callout 40"/>
          <p:cNvSpPr>
            <a:spLocks noChangeArrowheads="1"/>
          </p:cNvSpPr>
          <p:nvPr/>
        </p:nvSpPr>
        <p:spPr bwMode="auto">
          <a:xfrm>
            <a:off x="5057557" y="3527670"/>
            <a:ext cx="1053825" cy="228600"/>
          </a:xfrm>
          <a:prstGeom prst="wedgeRectCallout">
            <a:avLst>
              <a:gd name="adj1" fmla="val 112412"/>
              <a:gd name="adj2" fmla="val 47292"/>
            </a:avLst>
          </a:prstGeom>
          <a:solidFill>
            <a:srgbClr val="FFFFFF"/>
          </a:solidFill>
          <a:ln w="9525" algn="ctr">
            <a:solidFill>
              <a:srgbClr val="0000CC"/>
            </a:solidFill>
            <a:round/>
            <a:headEnd/>
            <a:tailEnd/>
          </a:ln>
        </p:spPr>
        <p:txBody>
          <a:bodyPr lIns="10800" tIns="10800" rIns="10800" bIns="10800" anchor="ctr"/>
          <a:lstStyle/>
          <a:p>
            <a:pPr algn="ctr"/>
            <a:r>
              <a:rPr lang="en-US" sz="1100" b="1" dirty="0" err="1" smtClean="0">
                <a:solidFill>
                  <a:srgbClr val="FF0000"/>
                </a:solidFill>
              </a:rPr>
              <a:t>Cầu</a:t>
            </a:r>
            <a:r>
              <a:rPr lang="en-US" sz="1100" b="1" dirty="0" smtClean="0">
                <a:solidFill>
                  <a:srgbClr val="FF0000"/>
                </a:solidFill>
              </a:rPr>
              <a:t> </a:t>
            </a:r>
            <a:r>
              <a:rPr lang="en-US" sz="1100" b="1" dirty="0" err="1" smtClean="0">
                <a:solidFill>
                  <a:srgbClr val="FF0000"/>
                </a:solidFill>
              </a:rPr>
              <a:t>Tuần</a:t>
            </a:r>
            <a:endParaRPr lang="en-US" sz="1100" b="1" dirty="0" smtClean="0">
              <a:solidFill>
                <a:srgbClr val="FF0000"/>
              </a:solidFill>
            </a:endParaRPr>
          </a:p>
        </p:txBody>
      </p:sp>
      <p:sp>
        <p:nvSpPr>
          <p:cNvPr id="42" name="Rectangular Callout 41"/>
          <p:cNvSpPr>
            <a:spLocks noChangeArrowheads="1"/>
          </p:cNvSpPr>
          <p:nvPr/>
        </p:nvSpPr>
        <p:spPr bwMode="auto">
          <a:xfrm>
            <a:off x="7541876" y="3038720"/>
            <a:ext cx="1523603" cy="228600"/>
          </a:xfrm>
          <a:prstGeom prst="wedgeRectCallout">
            <a:avLst>
              <a:gd name="adj1" fmla="val -57486"/>
              <a:gd name="adj2" fmla="val 202847"/>
            </a:avLst>
          </a:prstGeom>
          <a:solidFill>
            <a:srgbClr val="FFFFFF"/>
          </a:solidFill>
          <a:ln w="9525" algn="ctr">
            <a:solidFill>
              <a:srgbClr val="0000CC"/>
            </a:solidFill>
            <a:round/>
            <a:headEnd/>
            <a:tailEnd/>
          </a:ln>
        </p:spPr>
        <p:txBody>
          <a:bodyPr lIns="10800" tIns="10800" rIns="10800" bIns="10800" anchor="ctr"/>
          <a:lstStyle/>
          <a:p>
            <a:pPr algn="ctr"/>
            <a:r>
              <a:rPr lang="vi-VN" sz="1100" b="1" dirty="0" smtClean="0">
                <a:solidFill>
                  <a:srgbClr val="FF0000"/>
                </a:solidFill>
              </a:rPr>
              <a:t>Lăng Khải Định</a:t>
            </a:r>
          </a:p>
        </p:txBody>
      </p:sp>
      <p:sp>
        <p:nvSpPr>
          <p:cNvPr id="43" name="Rectangular Callout 42"/>
          <p:cNvSpPr>
            <a:spLocks noChangeArrowheads="1"/>
          </p:cNvSpPr>
          <p:nvPr/>
        </p:nvSpPr>
        <p:spPr bwMode="auto">
          <a:xfrm>
            <a:off x="7973563" y="3540370"/>
            <a:ext cx="1455887" cy="228600"/>
          </a:xfrm>
          <a:prstGeom prst="wedgeRectCallout">
            <a:avLst>
              <a:gd name="adj1" fmla="val -100097"/>
              <a:gd name="adj2" fmla="val 77847"/>
            </a:avLst>
          </a:prstGeom>
          <a:solidFill>
            <a:srgbClr val="FFFFFF"/>
          </a:solidFill>
          <a:ln w="9525" algn="ctr">
            <a:solidFill>
              <a:srgbClr val="0000CC"/>
            </a:solidFill>
            <a:round/>
            <a:headEnd/>
            <a:tailEnd/>
          </a:ln>
        </p:spPr>
        <p:txBody>
          <a:bodyPr lIns="10800" tIns="10800" rIns="10800" bIns="10800" anchor="ctr"/>
          <a:lstStyle/>
          <a:p>
            <a:pPr algn="ctr"/>
            <a:r>
              <a:rPr lang="en-US" sz="1100" b="1" dirty="0" err="1" smtClean="0">
                <a:solidFill>
                  <a:srgbClr val="FF0000"/>
                </a:solidFill>
              </a:rPr>
              <a:t>Quan</a:t>
            </a:r>
            <a:r>
              <a:rPr lang="en-US" sz="1100" b="1" dirty="0" smtClean="0">
                <a:solidFill>
                  <a:srgbClr val="FF0000"/>
                </a:solidFill>
              </a:rPr>
              <a:t> </a:t>
            </a:r>
            <a:r>
              <a:rPr lang="en-US" sz="1100" b="1" dirty="0" err="1" smtClean="0">
                <a:solidFill>
                  <a:srgbClr val="FF0000"/>
                </a:solidFill>
              </a:rPr>
              <a:t>Thế</a:t>
            </a:r>
            <a:r>
              <a:rPr lang="en-US" sz="1100" b="1" dirty="0" smtClean="0">
                <a:solidFill>
                  <a:srgbClr val="FF0000"/>
                </a:solidFill>
              </a:rPr>
              <a:t> </a:t>
            </a:r>
            <a:r>
              <a:rPr lang="en-US" sz="1100" b="1" dirty="0" err="1" smtClean="0">
                <a:solidFill>
                  <a:srgbClr val="FF0000"/>
                </a:solidFill>
              </a:rPr>
              <a:t>Âm</a:t>
            </a:r>
            <a:endParaRPr lang="en-US" sz="1100" b="1" dirty="0" smtClean="0">
              <a:solidFill>
                <a:srgbClr val="FF0000"/>
              </a:solidFill>
            </a:endParaRPr>
          </a:p>
        </p:txBody>
      </p:sp>
      <p:sp>
        <p:nvSpPr>
          <p:cNvPr id="44" name="Rectangular Callout 43"/>
          <p:cNvSpPr>
            <a:spLocks noChangeArrowheads="1"/>
          </p:cNvSpPr>
          <p:nvPr/>
        </p:nvSpPr>
        <p:spPr bwMode="auto">
          <a:xfrm>
            <a:off x="4393096" y="3876920"/>
            <a:ext cx="1726750" cy="228600"/>
          </a:xfrm>
          <a:prstGeom prst="wedgeRectCallout">
            <a:avLst>
              <a:gd name="adj1" fmla="val 71338"/>
              <a:gd name="adj2" fmla="val -30486"/>
            </a:avLst>
          </a:prstGeom>
          <a:solidFill>
            <a:srgbClr val="FFFFFF"/>
          </a:solidFill>
          <a:ln w="9525" algn="ctr">
            <a:solidFill>
              <a:srgbClr val="0000CC"/>
            </a:solidFill>
            <a:round/>
            <a:headEnd/>
            <a:tailEnd/>
          </a:ln>
        </p:spPr>
        <p:txBody>
          <a:bodyPr lIns="10800" tIns="10800" rIns="10800" bIns="10800" anchor="ctr"/>
          <a:lstStyle/>
          <a:p>
            <a:pPr algn="ctr"/>
            <a:r>
              <a:rPr lang="vi-VN" sz="1100" b="1" dirty="0" smtClean="0">
                <a:solidFill>
                  <a:srgbClr val="FF0000"/>
                </a:solidFill>
              </a:rPr>
              <a:t>Lăng Minh Mạng</a:t>
            </a:r>
          </a:p>
        </p:txBody>
      </p:sp>
      <p:sp>
        <p:nvSpPr>
          <p:cNvPr id="46" name="Oval 45"/>
          <p:cNvSpPr>
            <a:spLocks noChangeArrowheads="1"/>
          </p:cNvSpPr>
          <p:nvPr/>
        </p:nvSpPr>
        <p:spPr bwMode="auto">
          <a:xfrm>
            <a:off x="7110188" y="4200770"/>
            <a:ext cx="507868" cy="381000"/>
          </a:xfrm>
          <a:prstGeom prst="ellipse">
            <a:avLst/>
          </a:prstGeom>
          <a:noFill/>
          <a:ln w="9525" algn="ctr">
            <a:solidFill>
              <a:srgbClr val="C00000"/>
            </a:solidFill>
            <a:round/>
            <a:headEnd/>
            <a:tailEnd/>
          </a:ln>
        </p:spPr>
        <p:txBody>
          <a:bodyPr/>
          <a:lstStyle/>
          <a:p>
            <a:pPr marL="381000" indent="-381000"/>
            <a:endParaRPr lang="en-US"/>
          </a:p>
        </p:txBody>
      </p:sp>
      <p:sp>
        <p:nvSpPr>
          <p:cNvPr id="47" name="Rectangular Callout 46"/>
          <p:cNvSpPr>
            <a:spLocks noChangeArrowheads="1"/>
          </p:cNvSpPr>
          <p:nvPr/>
        </p:nvSpPr>
        <p:spPr bwMode="auto">
          <a:xfrm>
            <a:off x="4900963" y="4867520"/>
            <a:ext cx="2240934" cy="324000"/>
          </a:xfrm>
          <a:prstGeom prst="wedgeRectCallout">
            <a:avLst>
              <a:gd name="adj1" fmla="val 55512"/>
              <a:gd name="adj2" fmla="val -195857"/>
            </a:avLst>
          </a:prstGeom>
          <a:solidFill>
            <a:srgbClr val="FFFFFF"/>
          </a:solidFill>
          <a:ln w="9525" algn="ctr">
            <a:solidFill>
              <a:srgbClr val="0000CC"/>
            </a:solidFill>
            <a:round/>
            <a:headEnd/>
            <a:tailEnd/>
          </a:ln>
        </p:spPr>
        <p:txBody>
          <a:bodyPr lIns="10800" tIns="10800" rIns="10800" bIns="10800" anchor="ctr"/>
          <a:lstStyle/>
          <a:p>
            <a:pPr algn="ctr"/>
            <a:r>
              <a:rPr lang="vi-VN" sz="1100" b="1" dirty="0" smtClean="0">
                <a:solidFill>
                  <a:srgbClr val="FF0000"/>
                </a:solidFill>
              </a:rPr>
              <a:t>Khu vực có 3 Lăng</a:t>
            </a:r>
            <a:endParaRPr lang="en-US" sz="1100" b="1" dirty="0" smtClean="0">
              <a:solidFill>
                <a:srgbClr val="FF0000"/>
              </a:solidFill>
            </a:endParaRPr>
          </a:p>
          <a:p>
            <a:pPr algn="ctr"/>
            <a:r>
              <a:rPr lang="en-US" sz="1000" b="1" dirty="0" smtClean="0">
                <a:solidFill>
                  <a:srgbClr val="FF0000"/>
                </a:solidFill>
              </a:rPr>
              <a:t>(</a:t>
            </a:r>
            <a:r>
              <a:rPr lang="en-US" sz="1000" b="1" dirty="0" err="1" smtClean="0">
                <a:solidFill>
                  <a:srgbClr val="FF0000"/>
                </a:solidFill>
              </a:rPr>
              <a:t>Sở</a:t>
            </a:r>
            <a:r>
              <a:rPr lang="en-US" sz="1000" b="1" dirty="0" smtClean="0">
                <a:solidFill>
                  <a:srgbClr val="FF0000"/>
                </a:solidFill>
              </a:rPr>
              <a:t> </a:t>
            </a:r>
            <a:r>
              <a:rPr lang="en-US" sz="1000" b="1" dirty="0" err="1" smtClean="0">
                <a:solidFill>
                  <a:srgbClr val="FF0000"/>
                </a:solidFill>
              </a:rPr>
              <a:t>Già</a:t>
            </a:r>
            <a:r>
              <a:rPr lang="en-US" sz="1000" b="1" dirty="0" smtClean="0">
                <a:solidFill>
                  <a:srgbClr val="FF0000"/>
                </a:solidFill>
              </a:rPr>
              <a:t>, </a:t>
            </a:r>
            <a:r>
              <a:rPr lang="en-US" sz="1000" b="1" dirty="0" err="1" smtClean="0">
                <a:solidFill>
                  <a:srgbClr val="FF0000"/>
                </a:solidFill>
              </a:rPr>
              <a:t>Sở</a:t>
            </a:r>
            <a:r>
              <a:rPr lang="en-US" sz="1000" b="1" dirty="0" smtClean="0">
                <a:solidFill>
                  <a:srgbClr val="FF0000"/>
                </a:solidFill>
              </a:rPr>
              <a:t> </a:t>
            </a:r>
            <a:r>
              <a:rPr lang="en-US" sz="1000" b="1" dirty="0" err="1" smtClean="0">
                <a:solidFill>
                  <a:srgbClr val="FF0000"/>
                </a:solidFill>
              </a:rPr>
              <a:t>Thoại</a:t>
            </a:r>
            <a:r>
              <a:rPr lang="en-US" sz="1000" b="1" dirty="0" smtClean="0">
                <a:solidFill>
                  <a:srgbClr val="FF0000"/>
                </a:solidFill>
              </a:rPr>
              <a:t>, </a:t>
            </a:r>
            <a:r>
              <a:rPr lang="en-US" sz="1000" b="1" dirty="0" err="1" smtClean="0">
                <a:solidFill>
                  <a:srgbClr val="FF0000"/>
                </a:solidFill>
              </a:rPr>
              <a:t>Gia</a:t>
            </a:r>
            <a:r>
              <a:rPr lang="en-US" sz="1000" b="1" dirty="0" smtClean="0">
                <a:solidFill>
                  <a:srgbClr val="FF0000"/>
                </a:solidFill>
              </a:rPr>
              <a:t> Long</a:t>
            </a:r>
            <a:r>
              <a:rPr lang="en-US" sz="1100" b="1" dirty="0" smtClean="0">
                <a:solidFill>
                  <a:srgbClr val="FF0000"/>
                </a:solidFill>
              </a:rPr>
              <a:t>)</a:t>
            </a:r>
            <a:endParaRPr lang="vi-VN" sz="1100" b="1" dirty="0" smtClean="0">
              <a:solidFill>
                <a:srgbClr val="FF0000"/>
              </a:solidFill>
            </a:endParaRPr>
          </a:p>
        </p:txBody>
      </p:sp>
      <p:sp>
        <p:nvSpPr>
          <p:cNvPr id="53" name="Freeform 52"/>
          <p:cNvSpPr/>
          <p:nvPr/>
        </p:nvSpPr>
        <p:spPr>
          <a:xfrm>
            <a:off x="1362779" y="3962400"/>
            <a:ext cx="5214108" cy="2032000"/>
          </a:xfrm>
          <a:custGeom>
            <a:avLst/>
            <a:gdLst>
              <a:gd name="connsiteX0" fmla="*/ 0 w 3911600"/>
              <a:gd name="connsiteY0" fmla="*/ 2076450 h 2076450"/>
              <a:gd name="connsiteX1" fmla="*/ 19050 w 3911600"/>
              <a:gd name="connsiteY1" fmla="*/ 1905000 h 2076450"/>
              <a:gd name="connsiteX2" fmla="*/ 38100 w 3911600"/>
              <a:gd name="connsiteY2" fmla="*/ 1822450 h 2076450"/>
              <a:gd name="connsiteX3" fmla="*/ 107950 w 3911600"/>
              <a:gd name="connsiteY3" fmla="*/ 1771650 h 2076450"/>
              <a:gd name="connsiteX4" fmla="*/ 177800 w 3911600"/>
              <a:gd name="connsiteY4" fmla="*/ 1771650 h 2076450"/>
              <a:gd name="connsiteX5" fmla="*/ 228600 w 3911600"/>
              <a:gd name="connsiteY5" fmla="*/ 1720850 h 2076450"/>
              <a:gd name="connsiteX6" fmla="*/ 336550 w 3911600"/>
              <a:gd name="connsiteY6" fmla="*/ 1625600 h 2076450"/>
              <a:gd name="connsiteX7" fmla="*/ 342900 w 3911600"/>
              <a:gd name="connsiteY7" fmla="*/ 1517650 h 2076450"/>
              <a:gd name="connsiteX8" fmla="*/ 381000 w 3911600"/>
              <a:gd name="connsiteY8" fmla="*/ 1498600 h 2076450"/>
              <a:gd name="connsiteX9" fmla="*/ 438150 w 3911600"/>
              <a:gd name="connsiteY9" fmla="*/ 1447800 h 2076450"/>
              <a:gd name="connsiteX10" fmla="*/ 527050 w 3911600"/>
              <a:gd name="connsiteY10" fmla="*/ 1435100 h 2076450"/>
              <a:gd name="connsiteX11" fmla="*/ 539750 w 3911600"/>
              <a:gd name="connsiteY11" fmla="*/ 1339850 h 2076450"/>
              <a:gd name="connsiteX12" fmla="*/ 590550 w 3911600"/>
              <a:gd name="connsiteY12" fmla="*/ 1295400 h 2076450"/>
              <a:gd name="connsiteX13" fmla="*/ 654050 w 3911600"/>
              <a:gd name="connsiteY13" fmla="*/ 1308100 h 2076450"/>
              <a:gd name="connsiteX14" fmla="*/ 692150 w 3911600"/>
              <a:gd name="connsiteY14" fmla="*/ 1282700 h 2076450"/>
              <a:gd name="connsiteX15" fmla="*/ 736600 w 3911600"/>
              <a:gd name="connsiteY15" fmla="*/ 1270000 h 2076450"/>
              <a:gd name="connsiteX16" fmla="*/ 762000 w 3911600"/>
              <a:gd name="connsiteY16" fmla="*/ 1244600 h 2076450"/>
              <a:gd name="connsiteX17" fmla="*/ 806450 w 3911600"/>
              <a:gd name="connsiteY17" fmla="*/ 1276350 h 2076450"/>
              <a:gd name="connsiteX18" fmla="*/ 889000 w 3911600"/>
              <a:gd name="connsiteY18" fmla="*/ 1212850 h 2076450"/>
              <a:gd name="connsiteX19" fmla="*/ 958850 w 3911600"/>
              <a:gd name="connsiteY19" fmla="*/ 1143000 h 2076450"/>
              <a:gd name="connsiteX20" fmla="*/ 984250 w 3911600"/>
              <a:gd name="connsiteY20" fmla="*/ 1136650 h 2076450"/>
              <a:gd name="connsiteX21" fmla="*/ 1016000 w 3911600"/>
              <a:gd name="connsiteY21" fmla="*/ 1035050 h 2076450"/>
              <a:gd name="connsiteX22" fmla="*/ 1149350 w 3911600"/>
              <a:gd name="connsiteY22" fmla="*/ 1054100 h 2076450"/>
              <a:gd name="connsiteX23" fmla="*/ 1225550 w 3911600"/>
              <a:gd name="connsiteY23" fmla="*/ 1041400 h 2076450"/>
              <a:gd name="connsiteX24" fmla="*/ 1282700 w 3911600"/>
              <a:gd name="connsiteY24" fmla="*/ 971550 h 2076450"/>
              <a:gd name="connsiteX25" fmla="*/ 1276350 w 3911600"/>
              <a:gd name="connsiteY25" fmla="*/ 920750 h 2076450"/>
              <a:gd name="connsiteX26" fmla="*/ 1301750 w 3911600"/>
              <a:gd name="connsiteY26" fmla="*/ 876300 h 2076450"/>
              <a:gd name="connsiteX27" fmla="*/ 1327150 w 3911600"/>
              <a:gd name="connsiteY27" fmla="*/ 825500 h 2076450"/>
              <a:gd name="connsiteX28" fmla="*/ 1377950 w 3911600"/>
              <a:gd name="connsiteY28" fmla="*/ 762000 h 2076450"/>
              <a:gd name="connsiteX29" fmla="*/ 1447800 w 3911600"/>
              <a:gd name="connsiteY29" fmla="*/ 806450 h 2076450"/>
              <a:gd name="connsiteX30" fmla="*/ 1536700 w 3911600"/>
              <a:gd name="connsiteY30" fmla="*/ 806450 h 2076450"/>
              <a:gd name="connsiteX31" fmla="*/ 1555750 w 3911600"/>
              <a:gd name="connsiteY31" fmla="*/ 781050 h 2076450"/>
              <a:gd name="connsiteX32" fmla="*/ 1600200 w 3911600"/>
              <a:gd name="connsiteY32" fmla="*/ 781050 h 2076450"/>
              <a:gd name="connsiteX33" fmla="*/ 1644650 w 3911600"/>
              <a:gd name="connsiteY33" fmla="*/ 742950 h 2076450"/>
              <a:gd name="connsiteX34" fmla="*/ 1701800 w 3911600"/>
              <a:gd name="connsiteY34" fmla="*/ 787400 h 2076450"/>
              <a:gd name="connsiteX35" fmla="*/ 1765300 w 3911600"/>
              <a:gd name="connsiteY35" fmla="*/ 768350 h 2076450"/>
              <a:gd name="connsiteX36" fmla="*/ 1873250 w 3911600"/>
              <a:gd name="connsiteY36" fmla="*/ 723900 h 2076450"/>
              <a:gd name="connsiteX37" fmla="*/ 1936750 w 3911600"/>
              <a:gd name="connsiteY37" fmla="*/ 742950 h 2076450"/>
              <a:gd name="connsiteX38" fmla="*/ 1962150 w 3911600"/>
              <a:gd name="connsiteY38" fmla="*/ 723900 h 2076450"/>
              <a:gd name="connsiteX39" fmla="*/ 2051050 w 3911600"/>
              <a:gd name="connsiteY39" fmla="*/ 774700 h 2076450"/>
              <a:gd name="connsiteX40" fmla="*/ 2133600 w 3911600"/>
              <a:gd name="connsiteY40" fmla="*/ 781050 h 2076450"/>
              <a:gd name="connsiteX41" fmla="*/ 2197100 w 3911600"/>
              <a:gd name="connsiteY41" fmla="*/ 812800 h 2076450"/>
              <a:gd name="connsiteX42" fmla="*/ 2266950 w 3911600"/>
              <a:gd name="connsiteY42" fmla="*/ 819150 h 2076450"/>
              <a:gd name="connsiteX43" fmla="*/ 2292350 w 3911600"/>
              <a:gd name="connsiteY43" fmla="*/ 857250 h 2076450"/>
              <a:gd name="connsiteX44" fmla="*/ 2336800 w 3911600"/>
              <a:gd name="connsiteY44" fmla="*/ 838200 h 2076450"/>
              <a:gd name="connsiteX45" fmla="*/ 2438400 w 3911600"/>
              <a:gd name="connsiteY45" fmla="*/ 876300 h 2076450"/>
              <a:gd name="connsiteX46" fmla="*/ 2527300 w 3911600"/>
              <a:gd name="connsiteY46" fmla="*/ 850900 h 2076450"/>
              <a:gd name="connsiteX47" fmla="*/ 2584450 w 3911600"/>
              <a:gd name="connsiteY47" fmla="*/ 800100 h 2076450"/>
              <a:gd name="connsiteX48" fmla="*/ 2647950 w 3911600"/>
              <a:gd name="connsiteY48" fmla="*/ 787400 h 2076450"/>
              <a:gd name="connsiteX49" fmla="*/ 2749550 w 3911600"/>
              <a:gd name="connsiteY49" fmla="*/ 736600 h 2076450"/>
              <a:gd name="connsiteX50" fmla="*/ 2825750 w 3911600"/>
              <a:gd name="connsiteY50" fmla="*/ 711200 h 2076450"/>
              <a:gd name="connsiteX51" fmla="*/ 2914650 w 3911600"/>
              <a:gd name="connsiteY51" fmla="*/ 711200 h 2076450"/>
              <a:gd name="connsiteX52" fmla="*/ 2940050 w 3911600"/>
              <a:gd name="connsiteY52" fmla="*/ 685800 h 2076450"/>
              <a:gd name="connsiteX53" fmla="*/ 3073400 w 3911600"/>
              <a:gd name="connsiteY53" fmla="*/ 654050 h 2076450"/>
              <a:gd name="connsiteX54" fmla="*/ 3124200 w 3911600"/>
              <a:gd name="connsiteY54" fmla="*/ 603250 h 2076450"/>
              <a:gd name="connsiteX55" fmla="*/ 3225800 w 3911600"/>
              <a:gd name="connsiteY55" fmla="*/ 539750 h 2076450"/>
              <a:gd name="connsiteX56" fmla="*/ 3346450 w 3911600"/>
              <a:gd name="connsiteY56" fmla="*/ 514350 h 2076450"/>
              <a:gd name="connsiteX57" fmla="*/ 3397250 w 3911600"/>
              <a:gd name="connsiteY57" fmla="*/ 419100 h 2076450"/>
              <a:gd name="connsiteX58" fmla="*/ 3441700 w 3911600"/>
              <a:gd name="connsiteY58" fmla="*/ 393700 h 2076450"/>
              <a:gd name="connsiteX59" fmla="*/ 3530600 w 3911600"/>
              <a:gd name="connsiteY59" fmla="*/ 381000 h 2076450"/>
              <a:gd name="connsiteX60" fmla="*/ 3625850 w 3911600"/>
              <a:gd name="connsiteY60" fmla="*/ 336550 h 2076450"/>
              <a:gd name="connsiteX61" fmla="*/ 3765550 w 3911600"/>
              <a:gd name="connsiteY61" fmla="*/ 298450 h 2076450"/>
              <a:gd name="connsiteX62" fmla="*/ 3848100 w 3911600"/>
              <a:gd name="connsiteY62" fmla="*/ 247650 h 2076450"/>
              <a:gd name="connsiteX63" fmla="*/ 3873500 w 3911600"/>
              <a:gd name="connsiteY63" fmla="*/ 215900 h 2076450"/>
              <a:gd name="connsiteX64" fmla="*/ 3879850 w 3911600"/>
              <a:gd name="connsiteY64" fmla="*/ 158750 h 2076450"/>
              <a:gd name="connsiteX65" fmla="*/ 3911600 w 3911600"/>
              <a:gd name="connsiteY65" fmla="*/ 101600 h 2076450"/>
              <a:gd name="connsiteX66" fmla="*/ 3879850 w 3911600"/>
              <a:gd name="connsiteY66" fmla="*/ 44450 h 2076450"/>
              <a:gd name="connsiteX67" fmla="*/ 3867150 w 3911600"/>
              <a:gd name="connsiteY67" fmla="*/ 0 h 2076450"/>
              <a:gd name="connsiteX0" fmla="*/ 0 w 3911600"/>
              <a:gd name="connsiteY0" fmla="*/ 2032000 h 2032000"/>
              <a:gd name="connsiteX1" fmla="*/ 19050 w 3911600"/>
              <a:gd name="connsiteY1" fmla="*/ 1860550 h 2032000"/>
              <a:gd name="connsiteX2" fmla="*/ 38100 w 3911600"/>
              <a:gd name="connsiteY2" fmla="*/ 1778000 h 2032000"/>
              <a:gd name="connsiteX3" fmla="*/ 107950 w 3911600"/>
              <a:gd name="connsiteY3" fmla="*/ 1727200 h 2032000"/>
              <a:gd name="connsiteX4" fmla="*/ 177800 w 3911600"/>
              <a:gd name="connsiteY4" fmla="*/ 1727200 h 2032000"/>
              <a:gd name="connsiteX5" fmla="*/ 228600 w 3911600"/>
              <a:gd name="connsiteY5" fmla="*/ 1676400 h 2032000"/>
              <a:gd name="connsiteX6" fmla="*/ 336550 w 3911600"/>
              <a:gd name="connsiteY6" fmla="*/ 1581150 h 2032000"/>
              <a:gd name="connsiteX7" fmla="*/ 342900 w 3911600"/>
              <a:gd name="connsiteY7" fmla="*/ 1473200 h 2032000"/>
              <a:gd name="connsiteX8" fmla="*/ 381000 w 3911600"/>
              <a:gd name="connsiteY8" fmla="*/ 1454150 h 2032000"/>
              <a:gd name="connsiteX9" fmla="*/ 438150 w 3911600"/>
              <a:gd name="connsiteY9" fmla="*/ 1403350 h 2032000"/>
              <a:gd name="connsiteX10" fmla="*/ 527050 w 3911600"/>
              <a:gd name="connsiteY10" fmla="*/ 1390650 h 2032000"/>
              <a:gd name="connsiteX11" fmla="*/ 539750 w 3911600"/>
              <a:gd name="connsiteY11" fmla="*/ 1295400 h 2032000"/>
              <a:gd name="connsiteX12" fmla="*/ 590550 w 3911600"/>
              <a:gd name="connsiteY12" fmla="*/ 1250950 h 2032000"/>
              <a:gd name="connsiteX13" fmla="*/ 654050 w 3911600"/>
              <a:gd name="connsiteY13" fmla="*/ 1263650 h 2032000"/>
              <a:gd name="connsiteX14" fmla="*/ 692150 w 3911600"/>
              <a:gd name="connsiteY14" fmla="*/ 1238250 h 2032000"/>
              <a:gd name="connsiteX15" fmla="*/ 736600 w 3911600"/>
              <a:gd name="connsiteY15" fmla="*/ 1225550 h 2032000"/>
              <a:gd name="connsiteX16" fmla="*/ 762000 w 3911600"/>
              <a:gd name="connsiteY16" fmla="*/ 1200150 h 2032000"/>
              <a:gd name="connsiteX17" fmla="*/ 806450 w 3911600"/>
              <a:gd name="connsiteY17" fmla="*/ 1231900 h 2032000"/>
              <a:gd name="connsiteX18" fmla="*/ 889000 w 3911600"/>
              <a:gd name="connsiteY18" fmla="*/ 1168400 h 2032000"/>
              <a:gd name="connsiteX19" fmla="*/ 958850 w 3911600"/>
              <a:gd name="connsiteY19" fmla="*/ 1098550 h 2032000"/>
              <a:gd name="connsiteX20" fmla="*/ 984250 w 3911600"/>
              <a:gd name="connsiteY20" fmla="*/ 1092200 h 2032000"/>
              <a:gd name="connsiteX21" fmla="*/ 1016000 w 3911600"/>
              <a:gd name="connsiteY21" fmla="*/ 990600 h 2032000"/>
              <a:gd name="connsiteX22" fmla="*/ 1149350 w 3911600"/>
              <a:gd name="connsiteY22" fmla="*/ 1009650 h 2032000"/>
              <a:gd name="connsiteX23" fmla="*/ 1225550 w 3911600"/>
              <a:gd name="connsiteY23" fmla="*/ 996950 h 2032000"/>
              <a:gd name="connsiteX24" fmla="*/ 1282700 w 3911600"/>
              <a:gd name="connsiteY24" fmla="*/ 927100 h 2032000"/>
              <a:gd name="connsiteX25" fmla="*/ 1276350 w 3911600"/>
              <a:gd name="connsiteY25" fmla="*/ 876300 h 2032000"/>
              <a:gd name="connsiteX26" fmla="*/ 1301750 w 3911600"/>
              <a:gd name="connsiteY26" fmla="*/ 831850 h 2032000"/>
              <a:gd name="connsiteX27" fmla="*/ 1327150 w 3911600"/>
              <a:gd name="connsiteY27" fmla="*/ 781050 h 2032000"/>
              <a:gd name="connsiteX28" fmla="*/ 1377950 w 3911600"/>
              <a:gd name="connsiteY28" fmla="*/ 717550 h 2032000"/>
              <a:gd name="connsiteX29" fmla="*/ 1447800 w 3911600"/>
              <a:gd name="connsiteY29" fmla="*/ 762000 h 2032000"/>
              <a:gd name="connsiteX30" fmla="*/ 1536700 w 3911600"/>
              <a:gd name="connsiteY30" fmla="*/ 762000 h 2032000"/>
              <a:gd name="connsiteX31" fmla="*/ 1555750 w 3911600"/>
              <a:gd name="connsiteY31" fmla="*/ 736600 h 2032000"/>
              <a:gd name="connsiteX32" fmla="*/ 1600200 w 3911600"/>
              <a:gd name="connsiteY32" fmla="*/ 736600 h 2032000"/>
              <a:gd name="connsiteX33" fmla="*/ 1644650 w 3911600"/>
              <a:gd name="connsiteY33" fmla="*/ 698500 h 2032000"/>
              <a:gd name="connsiteX34" fmla="*/ 1701800 w 3911600"/>
              <a:gd name="connsiteY34" fmla="*/ 742950 h 2032000"/>
              <a:gd name="connsiteX35" fmla="*/ 1765300 w 3911600"/>
              <a:gd name="connsiteY35" fmla="*/ 723900 h 2032000"/>
              <a:gd name="connsiteX36" fmla="*/ 1873250 w 3911600"/>
              <a:gd name="connsiteY36" fmla="*/ 679450 h 2032000"/>
              <a:gd name="connsiteX37" fmla="*/ 1936750 w 3911600"/>
              <a:gd name="connsiteY37" fmla="*/ 698500 h 2032000"/>
              <a:gd name="connsiteX38" fmla="*/ 1962150 w 3911600"/>
              <a:gd name="connsiteY38" fmla="*/ 679450 h 2032000"/>
              <a:gd name="connsiteX39" fmla="*/ 2051050 w 3911600"/>
              <a:gd name="connsiteY39" fmla="*/ 730250 h 2032000"/>
              <a:gd name="connsiteX40" fmla="*/ 2133600 w 3911600"/>
              <a:gd name="connsiteY40" fmla="*/ 736600 h 2032000"/>
              <a:gd name="connsiteX41" fmla="*/ 2197100 w 3911600"/>
              <a:gd name="connsiteY41" fmla="*/ 768350 h 2032000"/>
              <a:gd name="connsiteX42" fmla="*/ 2266950 w 3911600"/>
              <a:gd name="connsiteY42" fmla="*/ 774700 h 2032000"/>
              <a:gd name="connsiteX43" fmla="*/ 2292350 w 3911600"/>
              <a:gd name="connsiteY43" fmla="*/ 812800 h 2032000"/>
              <a:gd name="connsiteX44" fmla="*/ 2336800 w 3911600"/>
              <a:gd name="connsiteY44" fmla="*/ 793750 h 2032000"/>
              <a:gd name="connsiteX45" fmla="*/ 2438400 w 3911600"/>
              <a:gd name="connsiteY45" fmla="*/ 831850 h 2032000"/>
              <a:gd name="connsiteX46" fmla="*/ 2527300 w 3911600"/>
              <a:gd name="connsiteY46" fmla="*/ 806450 h 2032000"/>
              <a:gd name="connsiteX47" fmla="*/ 2584450 w 3911600"/>
              <a:gd name="connsiteY47" fmla="*/ 755650 h 2032000"/>
              <a:gd name="connsiteX48" fmla="*/ 2647950 w 3911600"/>
              <a:gd name="connsiteY48" fmla="*/ 742950 h 2032000"/>
              <a:gd name="connsiteX49" fmla="*/ 2749550 w 3911600"/>
              <a:gd name="connsiteY49" fmla="*/ 692150 h 2032000"/>
              <a:gd name="connsiteX50" fmla="*/ 2825750 w 3911600"/>
              <a:gd name="connsiteY50" fmla="*/ 666750 h 2032000"/>
              <a:gd name="connsiteX51" fmla="*/ 2914650 w 3911600"/>
              <a:gd name="connsiteY51" fmla="*/ 666750 h 2032000"/>
              <a:gd name="connsiteX52" fmla="*/ 2940050 w 3911600"/>
              <a:gd name="connsiteY52" fmla="*/ 641350 h 2032000"/>
              <a:gd name="connsiteX53" fmla="*/ 3073400 w 3911600"/>
              <a:gd name="connsiteY53" fmla="*/ 609600 h 2032000"/>
              <a:gd name="connsiteX54" fmla="*/ 3124200 w 3911600"/>
              <a:gd name="connsiteY54" fmla="*/ 558800 h 2032000"/>
              <a:gd name="connsiteX55" fmla="*/ 3225800 w 3911600"/>
              <a:gd name="connsiteY55" fmla="*/ 495300 h 2032000"/>
              <a:gd name="connsiteX56" fmla="*/ 3346450 w 3911600"/>
              <a:gd name="connsiteY56" fmla="*/ 469900 h 2032000"/>
              <a:gd name="connsiteX57" fmla="*/ 3397250 w 3911600"/>
              <a:gd name="connsiteY57" fmla="*/ 374650 h 2032000"/>
              <a:gd name="connsiteX58" fmla="*/ 3441700 w 3911600"/>
              <a:gd name="connsiteY58" fmla="*/ 349250 h 2032000"/>
              <a:gd name="connsiteX59" fmla="*/ 3530600 w 3911600"/>
              <a:gd name="connsiteY59" fmla="*/ 336550 h 2032000"/>
              <a:gd name="connsiteX60" fmla="*/ 3625850 w 3911600"/>
              <a:gd name="connsiteY60" fmla="*/ 292100 h 2032000"/>
              <a:gd name="connsiteX61" fmla="*/ 3765550 w 3911600"/>
              <a:gd name="connsiteY61" fmla="*/ 254000 h 2032000"/>
              <a:gd name="connsiteX62" fmla="*/ 3848100 w 3911600"/>
              <a:gd name="connsiteY62" fmla="*/ 203200 h 2032000"/>
              <a:gd name="connsiteX63" fmla="*/ 3873500 w 3911600"/>
              <a:gd name="connsiteY63" fmla="*/ 171450 h 2032000"/>
              <a:gd name="connsiteX64" fmla="*/ 3879850 w 3911600"/>
              <a:gd name="connsiteY64" fmla="*/ 114300 h 2032000"/>
              <a:gd name="connsiteX65" fmla="*/ 3911600 w 3911600"/>
              <a:gd name="connsiteY65" fmla="*/ 57150 h 2032000"/>
              <a:gd name="connsiteX66" fmla="*/ 3879850 w 3911600"/>
              <a:gd name="connsiteY66" fmla="*/ 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911600" h="2032000">
                <a:moveTo>
                  <a:pt x="0" y="2032000"/>
                </a:moveTo>
                <a:cubicBezTo>
                  <a:pt x="6350" y="1967441"/>
                  <a:pt x="12700" y="1902883"/>
                  <a:pt x="19050" y="1860550"/>
                </a:cubicBezTo>
                <a:cubicBezTo>
                  <a:pt x="25400" y="1818217"/>
                  <a:pt x="23283" y="1800225"/>
                  <a:pt x="38100" y="1778000"/>
                </a:cubicBezTo>
                <a:cubicBezTo>
                  <a:pt x="52917" y="1755775"/>
                  <a:pt x="84667" y="1735667"/>
                  <a:pt x="107950" y="1727200"/>
                </a:cubicBezTo>
                <a:cubicBezTo>
                  <a:pt x="131233" y="1718733"/>
                  <a:pt x="157692" y="1735667"/>
                  <a:pt x="177800" y="1727200"/>
                </a:cubicBezTo>
                <a:cubicBezTo>
                  <a:pt x="197908" y="1718733"/>
                  <a:pt x="202142" y="1700742"/>
                  <a:pt x="228600" y="1676400"/>
                </a:cubicBezTo>
                <a:cubicBezTo>
                  <a:pt x="255058" y="1652058"/>
                  <a:pt x="317500" y="1615017"/>
                  <a:pt x="336550" y="1581150"/>
                </a:cubicBezTo>
                <a:cubicBezTo>
                  <a:pt x="355600" y="1547283"/>
                  <a:pt x="335492" y="1494367"/>
                  <a:pt x="342900" y="1473200"/>
                </a:cubicBezTo>
                <a:cubicBezTo>
                  <a:pt x="350308" y="1452033"/>
                  <a:pt x="365125" y="1465792"/>
                  <a:pt x="381000" y="1454150"/>
                </a:cubicBezTo>
                <a:cubicBezTo>
                  <a:pt x="396875" y="1442508"/>
                  <a:pt x="413808" y="1413933"/>
                  <a:pt x="438150" y="1403350"/>
                </a:cubicBezTo>
                <a:cubicBezTo>
                  <a:pt x="462492" y="1392767"/>
                  <a:pt x="510117" y="1408642"/>
                  <a:pt x="527050" y="1390650"/>
                </a:cubicBezTo>
                <a:cubicBezTo>
                  <a:pt x="543983" y="1372658"/>
                  <a:pt x="529167" y="1318683"/>
                  <a:pt x="539750" y="1295400"/>
                </a:cubicBezTo>
                <a:cubicBezTo>
                  <a:pt x="550333" y="1272117"/>
                  <a:pt x="571500" y="1256242"/>
                  <a:pt x="590550" y="1250950"/>
                </a:cubicBezTo>
                <a:cubicBezTo>
                  <a:pt x="609600" y="1245658"/>
                  <a:pt x="637117" y="1265767"/>
                  <a:pt x="654050" y="1263650"/>
                </a:cubicBezTo>
                <a:cubicBezTo>
                  <a:pt x="670983" y="1261533"/>
                  <a:pt x="678392" y="1244600"/>
                  <a:pt x="692150" y="1238250"/>
                </a:cubicBezTo>
                <a:cubicBezTo>
                  <a:pt x="705908" y="1231900"/>
                  <a:pt x="724958" y="1231900"/>
                  <a:pt x="736600" y="1225550"/>
                </a:cubicBezTo>
                <a:cubicBezTo>
                  <a:pt x="748242" y="1219200"/>
                  <a:pt x="750358" y="1199092"/>
                  <a:pt x="762000" y="1200150"/>
                </a:cubicBezTo>
                <a:cubicBezTo>
                  <a:pt x="773642" y="1201208"/>
                  <a:pt x="785284" y="1237192"/>
                  <a:pt x="806450" y="1231900"/>
                </a:cubicBezTo>
                <a:cubicBezTo>
                  <a:pt x="827616" y="1226608"/>
                  <a:pt x="863600" y="1190625"/>
                  <a:pt x="889000" y="1168400"/>
                </a:cubicBezTo>
                <a:cubicBezTo>
                  <a:pt x="914400" y="1146175"/>
                  <a:pt x="942975" y="1111250"/>
                  <a:pt x="958850" y="1098550"/>
                </a:cubicBezTo>
                <a:cubicBezTo>
                  <a:pt x="974725" y="1085850"/>
                  <a:pt x="974725" y="1110192"/>
                  <a:pt x="984250" y="1092200"/>
                </a:cubicBezTo>
                <a:cubicBezTo>
                  <a:pt x="993775" y="1074208"/>
                  <a:pt x="988483" y="1004358"/>
                  <a:pt x="1016000" y="990600"/>
                </a:cubicBezTo>
                <a:cubicBezTo>
                  <a:pt x="1043517" y="976842"/>
                  <a:pt x="1114425" y="1008592"/>
                  <a:pt x="1149350" y="1009650"/>
                </a:cubicBezTo>
                <a:cubicBezTo>
                  <a:pt x="1184275" y="1010708"/>
                  <a:pt x="1203325" y="1010708"/>
                  <a:pt x="1225550" y="996950"/>
                </a:cubicBezTo>
                <a:cubicBezTo>
                  <a:pt x="1247775" y="983192"/>
                  <a:pt x="1274233" y="947208"/>
                  <a:pt x="1282700" y="927100"/>
                </a:cubicBezTo>
                <a:cubicBezTo>
                  <a:pt x="1291167" y="906992"/>
                  <a:pt x="1273175" y="892175"/>
                  <a:pt x="1276350" y="876300"/>
                </a:cubicBezTo>
                <a:cubicBezTo>
                  <a:pt x="1279525" y="860425"/>
                  <a:pt x="1293283" y="847725"/>
                  <a:pt x="1301750" y="831850"/>
                </a:cubicBezTo>
                <a:cubicBezTo>
                  <a:pt x="1310217" y="815975"/>
                  <a:pt x="1314450" y="800100"/>
                  <a:pt x="1327150" y="781050"/>
                </a:cubicBezTo>
                <a:cubicBezTo>
                  <a:pt x="1339850" y="762000"/>
                  <a:pt x="1357842" y="720725"/>
                  <a:pt x="1377950" y="717550"/>
                </a:cubicBezTo>
                <a:cubicBezTo>
                  <a:pt x="1398058" y="714375"/>
                  <a:pt x="1421342" y="754592"/>
                  <a:pt x="1447800" y="762000"/>
                </a:cubicBezTo>
                <a:cubicBezTo>
                  <a:pt x="1474258" y="769408"/>
                  <a:pt x="1518708" y="766233"/>
                  <a:pt x="1536700" y="762000"/>
                </a:cubicBezTo>
                <a:cubicBezTo>
                  <a:pt x="1554692" y="757767"/>
                  <a:pt x="1545167" y="740833"/>
                  <a:pt x="1555750" y="736600"/>
                </a:cubicBezTo>
                <a:cubicBezTo>
                  <a:pt x="1566333" y="732367"/>
                  <a:pt x="1585383" y="742950"/>
                  <a:pt x="1600200" y="736600"/>
                </a:cubicBezTo>
                <a:cubicBezTo>
                  <a:pt x="1615017" y="730250"/>
                  <a:pt x="1627717" y="697442"/>
                  <a:pt x="1644650" y="698500"/>
                </a:cubicBezTo>
                <a:cubicBezTo>
                  <a:pt x="1661583" y="699558"/>
                  <a:pt x="1681692" y="738717"/>
                  <a:pt x="1701800" y="742950"/>
                </a:cubicBezTo>
                <a:cubicBezTo>
                  <a:pt x="1721908" y="747183"/>
                  <a:pt x="1736725" y="734483"/>
                  <a:pt x="1765300" y="723900"/>
                </a:cubicBezTo>
                <a:cubicBezTo>
                  <a:pt x="1793875" y="713317"/>
                  <a:pt x="1844675" y="683683"/>
                  <a:pt x="1873250" y="679450"/>
                </a:cubicBezTo>
                <a:cubicBezTo>
                  <a:pt x="1901825" y="675217"/>
                  <a:pt x="1921933" y="698500"/>
                  <a:pt x="1936750" y="698500"/>
                </a:cubicBezTo>
                <a:cubicBezTo>
                  <a:pt x="1951567" y="698500"/>
                  <a:pt x="1943100" y="674158"/>
                  <a:pt x="1962150" y="679450"/>
                </a:cubicBezTo>
                <a:cubicBezTo>
                  <a:pt x="1981200" y="684742"/>
                  <a:pt x="2022475" y="720725"/>
                  <a:pt x="2051050" y="730250"/>
                </a:cubicBezTo>
                <a:cubicBezTo>
                  <a:pt x="2079625" y="739775"/>
                  <a:pt x="2109258" y="730250"/>
                  <a:pt x="2133600" y="736600"/>
                </a:cubicBezTo>
                <a:cubicBezTo>
                  <a:pt x="2157942" y="742950"/>
                  <a:pt x="2174875" y="762000"/>
                  <a:pt x="2197100" y="768350"/>
                </a:cubicBezTo>
                <a:cubicBezTo>
                  <a:pt x="2219325" y="774700"/>
                  <a:pt x="2251075" y="767292"/>
                  <a:pt x="2266950" y="774700"/>
                </a:cubicBezTo>
                <a:cubicBezTo>
                  <a:pt x="2282825" y="782108"/>
                  <a:pt x="2280708" y="809625"/>
                  <a:pt x="2292350" y="812800"/>
                </a:cubicBezTo>
                <a:cubicBezTo>
                  <a:pt x="2303992" y="815975"/>
                  <a:pt x="2312458" y="790575"/>
                  <a:pt x="2336800" y="793750"/>
                </a:cubicBezTo>
                <a:cubicBezTo>
                  <a:pt x="2361142" y="796925"/>
                  <a:pt x="2406650" y="829733"/>
                  <a:pt x="2438400" y="831850"/>
                </a:cubicBezTo>
                <a:cubicBezTo>
                  <a:pt x="2470150" y="833967"/>
                  <a:pt x="2502958" y="819150"/>
                  <a:pt x="2527300" y="806450"/>
                </a:cubicBezTo>
                <a:cubicBezTo>
                  <a:pt x="2551642" y="793750"/>
                  <a:pt x="2564342" y="766233"/>
                  <a:pt x="2584450" y="755650"/>
                </a:cubicBezTo>
                <a:cubicBezTo>
                  <a:pt x="2604558" y="745067"/>
                  <a:pt x="2620433" y="753533"/>
                  <a:pt x="2647950" y="742950"/>
                </a:cubicBezTo>
                <a:cubicBezTo>
                  <a:pt x="2675467" y="732367"/>
                  <a:pt x="2719917" y="704850"/>
                  <a:pt x="2749550" y="692150"/>
                </a:cubicBezTo>
                <a:cubicBezTo>
                  <a:pt x="2779183" y="679450"/>
                  <a:pt x="2798233" y="670983"/>
                  <a:pt x="2825750" y="666750"/>
                </a:cubicBezTo>
                <a:cubicBezTo>
                  <a:pt x="2853267" y="662517"/>
                  <a:pt x="2895600" y="670983"/>
                  <a:pt x="2914650" y="666750"/>
                </a:cubicBezTo>
                <a:cubicBezTo>
                  <a:pt x="2933700" y="662517"/>
                  <a:pt x="2913592" y="650875"/>
                  <a:pt x="2940050" y="641350"/>
                </a:cubicBezTo>
                <a:cubicBezTo>
                  <a:pt x="2966508" y="631825"/>
                  <a:pt x="3042708" y="623358"/>
                  <a:pt x="3073400" y="609600"/>
                </a:cubicBezTo>
                <a:cubicBezTo>
                  <a:pt x="3104092" y="595842"/>
                  <a:pt x="3098800" y="577850"/>
                  <a:pt x="3124200" y="558800"/>
                </a:cubicBezTo>
                <a:cubicBezTo>
                  <a:pt x="3149600" y="539750"/>
                  <a:pt x="3188758" y="510117"/>
                  <a:pt x="3225800" y="495300"/>
                </a:cubicBezTo>
                <a:cubicBezTo>
                  <a:pt x="3262842" y="480483"/>
                  <a:pt x="3317875" y="490008"/>
                  <a:pt x="3346450" y="469900"/>
                </a:cubicBezTo>
                <a:cubicBezTo>
                  <a:pt x="3375025" y="449792"/>
                  <a:pt x="3381375" y="394758"/>
                  <a:pt x="3397250" y="374650"/>
                </a:cubicBezTo>
                <a:cubicBezTo>
                  <a:pt x="3413125" y="354542"/>
                  <a:pt x="3419475" y="355600"/>
                  <a:pt x="3441700" y="349250"/>
                </a:cubicBezTo>
                <a:cubicBezTo>
                  <a:pt x="3463925" y="342900"/>
                  <a:pt x="3499908" y="346075"/>
                  <a:pt x="3530600" y="336550"/>
                </a:cubicBezTo>
                <a:cubicBezTo>
                  <a:pt x="3561292" y="327025"/>
                  <a:pt x="3586692" y="305858"/>
                  <a:pt x="3625850" y="292100"/>
                </a:cubicBezTo>
                <a:cubicBezTo>
                  <a:pt x="3665008" y="278342"/>
                  <a:pt x="3728508" y="268817"/>
                  <a:pt x="3765550" y="254000"/>
                </a:cubicBezTo>
                <a:cubicBezTo>
                  <a:pt x="3802592" y="239183"/>
                  <a:pt x="3830108" y="216958"/>
                  <a:pt x="3848100" y="203200"/>
                </a:cubicBezTo>
                <a:cubicBezTo>
                  <a:pt x="3866092" y="189442"/>
                  <a:pt x="3868208" y="186267"/>
                  <a:pt x="3873500" y="171450"/>
                </a:cubicBezTo>
                <a:cubicBezTo>
                  <a:pt x="3878792" y="156633"/>
                  <a:pt x="3873500" y="133350"/>
                  <a:pt x="3879850" y="114300"/>
                </a:cubicBezTo>
                <a:cubicBezTo>
                  <a:pt x="3886200" y="95250"/>
                  <a:pt x="3911600" y="76200"/>
                  <a:pt x="3911600" y="57150"/>
                </a:cubicBezTo>
                <a:cubicBezTo>
                  <a:pt x="3911600" y="38100"/>
                  <a:pt x="3887258" y="16933"/>
                  <a:pt x="3879850" y="0"/>
                </a:cubicBezTo>
              </a:path>
            </a:pathLst>
          </a:cu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7465656" y="857250"/>
            <a:ext cx="465545" cy="1441450"/>
          </a:xfrm>
          <a:custGeom>
            <a:avLst/>
            <a:gdLst>
              <a:gd name="connsiteX0" fmla="*/ 349250 w 349250"/>
              <a:gd name="connsiteY0" fmla="*/ 0 h 1441450"/>
              <a:gd name="connsiteX1" fmla="*/ 247650 w 349250"/>
              <a:gd name="connsiteY1" fmla="*/ 209550 h 1441450"/>
              <a:gd name="connsiteX2" fmla="*/ 171450 w 349250"/>
              <a:gd name="connsiteY2" fmla="*/ 247650 h 1441450"/>
              <a:gd name="connsiteX3" fmla="*/ 133350 w 349250"/>
              <a:gd name="connsiteY3" fmla="*/ 285750 h 1441450"/>
              <a:gd name="connsiteX4" fmla="*/ 69850 w 349250"/>
              <a:gd name="connsiteY4" fmla="*/ 292100 h 1441450"/>
              <a:gd name="connsiteX5" fmla="*/ 82550 w 349250"/>
              <a:gd name="connsiteY5" fmla="*/ 349250 h 1441450"/>
              <a:gd name="connsiteX6" fmla="*/ 50800 w 349250"/>
              <a:gd name="connsiteY6" fmla="*/ 463550 h 1441450"/>
              <a:gd name="connsiteX7" fmla="*/ 12700 w 349250"/>
              <a:gd name="connsiteY7" fmla="*/ 558800 h 1441450"/>
              <a:gd name="connsiteX8" fmla="*/ 50800 w 349250"/>
              <a:gd name="connsiteY8" fmla="*/ 596900 h 1441450"/>
              <a:gd name="connsiteX9" fmla="*/ 88900 w 349250"/>
              <a:gd name="connsiteY9" fmla="*/ 615950 h 1441450"/>
              <a:gd name="connsiteX10" fmla="*/ 88900 w 349250"/>
              <a:gd name="connsiteY10" fmla="*/ 711200 h 1441450"/>
              <a:gd name="connsiteX11" fmla="*/ 76200 w 349250"/>
              <a:gd name="connsiteY11" fmla="*/ 825500 h 1441450"/>
              <a:gd name="connsiteX12" fmla="*/ 57150 w 349250"/>
              <a:gd name="connsiteY12" fmla="*/ 914400 h 1441450"/>
              <a:gd name="connsiteX13" fmla="*/ 63500 w 349250"/>
              <a:gd name="connsiteY13" fmla="*/ 1117600 h 1441450"/>
              <a:gd name="connsiteX14" fmla="*/ 6350 w 349250"/>
              <a:gd name="connsiteY14" fmla="*/ 1225550 h 1441450"/>
              <a:gd name="connsiteX15" fmla="*/ 25400 w 349250"/>
              <a:gd name="connsiteY15" fmla="*/ 1314450 h 1441450"/>
              <a:gd name="connsiteX16" fmla="*/ 19050 w 349250"/>
              <a:gd name="connsiteY16" fmla="*/ 1441450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250" h="1441450">
                <a:moveTo>
                  <a:pt x="349250" y="0"/>
                </a:moveTo>
                <a:cubicBezTo>
                  <a:pt x="313266" y="84137"/>
                  <a:pt x="277283" y="168275"/>
                  <a:pt x="247650" y="209550"/>
                </a:cubicBezTo>
                <a:cubicBezTo>
                  <a:pt x="218017" y="250825"/>
                  <a:pt x="190500" y="234950"/>
                  <a:pt x="171450" y="247650"/>
                </a:cubicBezTo>
                <a:cubicBezTo>
                  <a:pt x="152400" y="260350"/>
                  <a:pt x="150283" y="278342"/>
                  <a:pt x="133350" y="285750"/>
                </a:cubicBezTo>
                <a:cubicBezTo>
                  <a:pt x="116417" y="293158"/>
                  <a:pt x="78317" y="281517"/>
                  <a:pt x="69850" y="292100"/>
                </a:cubicBezTo>
                <a:cubicBezTo>
                  <a:pt x="61383" y="302683"/>
                  <a:pt x="85725" y="320675"/>
                  <a:pt x="82550" y="349250"/>
                </a:cubicBezTo>
                <a:cubicBezTo>
                  <a:pt x="79375" y="377825"/>
                  <a:pt x="62442" y="428625"/>
                  <a:pt x="50800" y="463550"/>
                </a:cubicBezTo>
                <a:cubicBezTo>
                  <a:pt x="39158" y="498475"/>
                  <a:pt x="12700" y="536575"/>
                  <a:pt x="12700" y="558800"/>
                </a:cubicBezTo>
                <a:cubicBezTo>
                  <a:pt x="12700" y="581025"/>
                  <a:pt x="38100" y="587375"/>
                  <a:pt x="50800" y="596900"/>
                </a:cubicBezTo>
                <a:cubicBezTo>
                  <a:pt x="63500" y="606425"/>
                  <a:pt x="82550" y="596900"/>
                  <a:pt x="88900" y="615950"/>
                </a:cubicBezTo>
                <a:cubicBezTo>
                  <a:pt x="95250" y="635000"/>
                  <a:pt x="91017" y="676275"/>
                  <a:pt x="88900" y="711200"/>
                </a:cubicBezTo>
                <a:cubicBezTo>
                  <a:pt x="86783" y="746125"/>
                  <a:pt x="81492" y="791633"/>
                  <a:pt x="76200" y="825500"/>
                </a:cubicBezTo>
                <a:cubicBezTo>
                  <a:pt x="70908" y="859367"/>
                  <a:pt x="59267" y="865717"/>
                  <a:pt x="57150" y="914400"/>
                </a:cubicBezTo>
                <a:cubicBezTo>
                  <a:pt x="55033" y="963083"/>
                  <a:pt x="71967" y="1065742"/>
                  <a:pt x="63500" y="1117600"/>
                </a:cubicBezTo>
                <a:cubicBezTo>
                  <a:pt x="55033" y="1169458"/>
                  <a:pt x="12700" y="1192742"/>
                  <a:pt x="6350" y="1225550"/>
                </a:cubicBezTo>
                <a:cubicBezTo>
                  <a:pt x="0" y="1258358"/>
                  <a:pt x="23283" y="1278467"/>
                  <a:pt x="25400" y="1314450"/>
                </a:cubicBezTo>
                <a:cubicBezTo>
                  <a:pt x="27517" y="1350433"/>
                  <a:pt x="23283" y="1395941"/>
                  <a:pt x="19050" y="1441450"/>
                </a:cubicBezTo>
              </a:path>
            </a:pathLst>
          </a:cu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511994" y="2457451"/>
            <a:ext cx="1004449" cy="1222375"/>
          </a:xfrm>
          <a:custGeom>
            <a:avLst/>
            <a:gdLst>
              <a:gd name="connsiteX0" fmla="*/ 753533 w 753533"/>
              <a:gd name="connsiteY0" fmla="*/ 0 h 1222375"/>
              <a:gd name="connsiteX1" fmla="*/ 607483 w 753533"/>
              <a:gd name="connsiteY1" fmla="*/ 196850 h 1222375"/>
              <a:gd name="connsiteX2" fmla="*/ 524933 w 753533"/>
              <a:gd name="connsiteY2" fmla="*/ 209550 h 1222375"/>
              <a:gd name="connsiteX3" fmla="*/ 467783 w 753533"/>
              <a:gd name="connsiteY3" fmla="*/ 292100 h 1222375"/>
              <a:gd name="connsiteX4" fmla="*/ 340783 w 753533"/>
              <a:gd name="connsiteY4" fmla="*/ 323850 h 1222375"/>
              <a:gd name="connsiteX5" fmla="*/ 328083 w 753533"/>
              <a:gd name="connsiteY5" fmla="*/ 444500 h 1222375"/>
              <a:gd name="connsiteX6" fmla="*/ 289983 w 753533"/>
              <a:gd name="connsiteY6" fmla="*/ 520700 h 1222375"/>
              <a:gd name="connsiteX7" fmla="*/ 296333 w 753533"/>
              <a:gd name="connsiteY7" fmla="*/ 603250 h 1222375"/>
              <a:gd name="connsiteX8" fmla="*/ 239183 w 753533"/>
              <a:gd name="connsiteY8" fmla="*/ 717550 h 1222375"/>
              <a:gd name="connsiteX9" fmla="*/ 162983 w 753533"/>
              <a:gd name="connsiteY9" fmla="*/ 736600 h 1222375"/>
              <a:gd name="connsiteX10" fmla="*/ 112183 w 753533"/>
              <a:gd name="connsiteY10" fmla="*/ 742950 h 1222375"/>
              <a:gd name="connsiteX11" fmla="*/ 99483 w 753533"/>
              <a:gd name="connsiteY11" fmla="*/ 768350 h 1222375"/>
              <a:gd name="connsiteX12" fmla="*/ 10583 w 753533"/>
              <a:gd name="connsiteY12" fmla="*/ 774700 h 1222375"/>
              <a:gd name="connsiteX13" fmla="*/ 35983 w 753533"/>
              <a:gd name="connsiteY13" fmla="*/ 889000 h 1222375"/>
              <a:gd name="connsiteX14" fmla="*/ 105833 w 753533"/>
              <a:gd name="connsiteY14" fmla="*/ 1041400 h 1222375"/>
              <a:gd name="connsiteX15" fmla="*/ 239183 w 753533"/>
              <a:gd name="connsiteY15" fmla="*/ 1193800 h 1222375"/>
              <a:gd name="connsiteX16" fmla="*/ 251883 w 753533"/>
              <a:gd name="connsiteY16" fmla="*/ 1212850 h 122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3533" h="1222375">
                <a:moveTo>
                  <a:pt x="753533" y="0"/>
                </a:moveTo>
                <a:cubicBezTo>
                  <a:pt x="699558" y="80962"/>
                  <a:pt x="645583" y="161925"/>
                  <a:pt x="607483" y="196850"/>
                </a:cubicBezTo>
                <a:cubicBezTo>
                  <a:pt x="569383" y="231775"/>
                  <a:pt x="548216" y="193675"/>
                  <a:pt x="524933" y="209550"/>
                </a:cubicBezTo>
                <a:cubicBezTo>
                  <a:pt x="501650" y="225425"/>
                  <a:pt x="498475" y="273050"/>
                  <a:pt x="467783" y="292100"/>
                </a:cubicBezTo>
                <a:cubicBezTo>
                  <a:pt x="437091" y="311150"/>
                  <a:pt x="364066" y="298450"/>
                  <a:pt x="340783" y="323850"/>
                </a:cubicBezTo>
                <a:cubicBezTo>
                  <a:pt x="317500" y="349250"/>
                  <a:pt x="336550" y="411692"/>
                  <a:pt x="328083" y="444500"/>
                </a:cubicBezTo>
                <a:cubicBezTo>
                  <a:pt x="319616" y="477308"/>
                  <a:pt x="295275" y="494242"/>
                  <a:pt x="289983" y="520700"/>
                </a:cubicBezTo>
                <a:cubicBezTo>
                  <a:pt x="284691" y="547158"/>
                  <a:pt x="304800" y="570442"/>
                  <a:pt x="296333" y="603250"/>
                </a:cubicBezTo>
                <a:cubicBezTo>
                  <a:pt x="287866" y="636058"/>
                  <a:pt x="261408" y="695325"/>
                  <a:pt x="239183" y="717550"/>
                </a:cubicBezTo>
                <a:cubicBezTo>
                  <a:pt x="216958" y="739775"/>
                  <a:pt x="184150" y="732367"/>
                  <a:pt x="162983" y="736600"/>
                </a:cubicBezTo>
                <a:cubicBezTo>
                  <a:pt x="141816" y="740833"/>
                  <a:pt x="122766" y="737658"/>
                  <a:pt x="112183" y="742950"/>
                </a:cubicBezTo>
                <a:cubicBezTo>
                  <a:pt x="101600" y="748242"/>
                  <a:pt x="116416" y="763058"/>
                  <a:pt x="99483" y="768350"/>
                </a:cubicBezTo>
                <a:cubicBezTo>
                  <a:pt x="82550" y="773642"/>
                  <a:pt x="21166" y="754592"/>
                  <a:pt x="10583" y="774700"/>
                </a:cubicBezTo>
                <a:cubicBezTo>
                  <a:pt x="0" y="794808"/>
                  <a:pt x="20108" y="844550"/>
                  <a:pt x="35983" y="889000"/>
                </a:cubicBezTo>
                <a:cubicBezTo>
                  <a:pt x="51858" y="933450"/>
                  <a:pt x="71966" y="990600"/>
                  <a:pt x="105833" y="1041400"/>
                </a:cubicBezTo>
                <a:cubicBezTo>
                  <a:pt x="139700" y="1092200"/>
                  <a:pt x="214841" y="1165225"/>
                  <a:pt x="239183" y="1193800"/>
                </a:cubicBezTo>
                <a:cubicBezTo>
                  <a:pt x="263525" y="1222375"/>
                  <a:pt x="257704" y="1217612"/>
                  <a:pt x="251883" y="1212850"/>
                </a:cubicBezTo>
              </a:path>
            </a:pathLst>
          </a:cu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 Box 2"/>
          <p:cNvSpPr txBox="1">
            <a:spLocks noChangeArrowheads="1"/>
          </p:cNvSpPr>
          <p:nvPr/>
        </p:nvSpPr>
        <p:spPr bwMode="auto">
          <a:xfrm>
            <a:off x="-1" y="43704"/>
            <a:ext cx="12188825" cy="642942"/>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2: </a:t>
            </a:r>
            <a:r>
              <a:rPr lang="tr-TR" sz="2000" dirty="0" smtClean="0">
                <a:solidFill>
                  <a:srgbClr val="FFFF00"/>
                </a:solidFill>
              </a:rPr>
              <a:t>CƠ SỞ LỰA CHỌN GIẢI PHÁP KẾT</a:t>
            </a:r>
            <a:r>
              <a:rPr lang="en-US" sz="2000" dirty="0" smtClean="0">
                <a:solidFill>
                  <a:srgbClr val="FFFF00"/>
                </a:solidFill>
              </a:rPr>
              <a:t> </a:t>
            </a:r>
            <a:r>
              <a:rPr lang="tr-TR" sz="2000" dirty="0" smtClean="0">
                <a:solidFill>
                  <a:srgbClr val="FFFF00"/>
                </a:solidFill>
              </a:rPr>
              <a:t>CẤU NHỊP</a:t>
            </a:r>
            <a:r>
              <a:rPr lang="en-US" sz="2000" dirty="0" smtClean="0">
                <a:solidFill>
                  <a:srgbClr val="FFFF00"/>
                </a:solidFill>
              </a:rPr>
              <a:t> </a:t>
            </a:r>
            <a:r>
              <a:rPr lang="tr-TR" sz="2000" dirty="0" smtClean="0">
                <a:solidFill>
                  <a:srgbClr val="FFFF00"/>
                </a:solidFill>
              </a:rPr>
              <a:t>DẦM HỖN HỢP</a:t>
            </a:r>
            <a:r>
              <a:rPr lang="en-US" sz="2000" dirty="0" smtClean="0">
                <a:solidFill>
                  <a:srgbClr val="FFFF00"/>
                </a:solidFill>
              </a:rPr>
              <a:t> CẦU TUẦN</a:t>
            </a:r>
            <a:endParaRPr lang="en-US" b="1" dirty="0">
              <a:solidFill>
                <a:srgbClr val="0000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3"/>
            <a:ext cx="12188825" cy="642942"/>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2: </a:t>
            </a:r>
            <a:r>
              <a:rPr lang="tr-TR" sz="2000" dirty="0" smtClean="0">
                <a:solidFill>
                  <a:srgbClr val="FFFF00"/>
                </a:solidFill>
              </a:rPr>
              <a:t>CƠ SỞ LỰA CHỌN GIẢI PHÁP KẾT</a:t>
            </a:r>
            <a:r>
              <a:rPr lang="en-US" sz="2000" dirty="0" smtClean="0">
                <a:solidFill>
                  <a:srgbClr val="FFFF00"/>
                </a:solidFill>
              </a:rPr>
              <a:t> </a:t>
            </a:r>
            <a:r>
              <a:rPr lang="tr-TR" sz="2000" dirty="0" smtClean="0">
                <a:solidFill>
                  <a:srgbClr val="FFFF00"/>
                </a:solidFill>
              </a:rPr>
              <a:t>CẤU NHỊP</a:t>
            </a:r>
            <a:r>
              <a:rPr lang="en-US" sz="2000" dirty="0" smtClean="0">
                <a:solidFill>
                  <a:srgbClr val="FFFF00"/>
                </a:solidFill>
              </a:rPr>
              <a:t> </a:t>
            </a:r>
            <a:r>
              <a:rPr lang="tr-TR" sz="2000" dirty="0" smtClean="0">
                <a:solidFill>
                  <a:srgbClr val="FFFF00"/>
                </a:solidFill>
              </a:rPr>
              <a:t>DẦM HỖN HỢP</a:t>
            </a:r>
            <a:r>
              <a:rPr lang="en-US" sz="2000" dirty="0" smtClean="0">
                <a:solidFill>
                  <a:srgbClr val="FFFF00"/>
                </a:solidFill>
              </a:rPr>
              <a:t> CẦU TUẦN</a:t>
            </a:r>
            <a:endParaRPr lang="en-US" b="1" dirty="0">
              <a:solidFill>
                <a:srgbClr val="0000FF"/>
              </a:solidFill>
            </a:endParaRPr>
          </a:p>
        </p:txBody>
      </p:sp>
      <p:pic>
        <p:nvPicPr>
          <p:cNvPr id="1026" name="Picture 2"/>
          <p:cNvPicPr>
            <a:picLocks noChangeAspect="1" noChangeArrowheads="1"/>
          </p:cNvPicPr>
          <p:nvPr/>
        </p:nvPicPr>
        <p:blipFill>
          <a:blip r:embed="rId2"/>
          <a:srcRect l="33114" t="15625" r="18570" b="19922"/>
          <a:stretch>
            <a:fillRect/>
          </a:stretch>
        </p:blipFill>
        <p:spPr bwMode="auto">
          <a:xfrm>
            <a:off x="1641445" y="642919"/>
            <a:ext cx="8239181" cy="61793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 y="-23"/>
            <a:ext cx="12188825" cy="642942"/>
          </a:xfrm>
          <a:prstGeom prst="rect">
            <a:avLst/>
          </a:prstGeom>
          <a:solidFill>
            <a:schemeClr val="bg1"/>
          </a:solidFill>
          <a:ln w="22225">
            <a:solidFill>
              <a:srgbClr val="00CCFF"/>
            </a:solidFill>
            <a:miter lim="800000"/>
            <a:headEnd/>
            <a:tailEnd/>
          </a:ln>
        </p:spPr>
        <p:txBody>
          <a:bodyPr tIns="91440"/>
          <a:lstStyle/>
          <a:p>
            <a:pPr algn="ctr"/>
            <a:r>
              <a:rPr lang="en-US" sz="2000" b="1" dirty="0" smtClean="0"/>
              <a:t>PHẦN 2: </a:t>
            </a:r>
            <a:r>
              <a:rPr lang="tr-TR" sz="2000" dirty="0" smtClean="0">
                <a:solidFill>
                  <a:srgbClr val="FFFF00"/>
                </a:solidFill>
              </a:rPr>
              <a:t>CƠ SỞ LỰA CHỌN GIẢI PHÁP KẾT</a:t>
            </a:r>
            <a:r>
              <a:rPr lang="en-US" sz="2000" dirty="0" smtClean="0">
                <a:solidFill>
                  <a:srgbClr val="FFFF00"/>
                </a:solidFill>
              </a:rPr>
              <a:t> </a:t>
            </a:r>
            <a:r>
              <a:rPr lang="tr-TR" sz="2000" dirty="0" smtClean="0">
                <a:solidFill>
                  <a:srgbClr val="FFFF00"/>
                </a:solidFill>
              </a:rPr>
              <a:t>CẤU NHỊP</a:t>
            </a:r>
            <a:r>
              <a:rPr lang="en-US" sz="2000" dirty="0" smtClean="0">
                <a:solidFill>
                  <a:srgbClr val="FFFF00"/>
                </a:solidFill>
              </a:rPr>
              <a:t> </a:t>
            </a:r>
            <a:r>
              <a:rPr lang="tr-TR" sz="2000" dirty="0" smtClean="0">
                <a:solidFill>
                  <a:srgbClr val="FFFF00"/>
                </a:solidFill>
              </a:rPr>
              <a:t>DẦM HỖN HỢP</a:t>
            </a:r>
            <a:r>
              <a:rPr lang="en-US" sz="2000" dirty="0" smtClean="0">
                <a:solidFill>
                  <a:srgbClr val="FFFF00"/>
                </a:solidFill>
              </a:rPr>
              <a:t> CẦU TUẦN</a:t>
            </a:r>
            <a:endParaRPr lang="en-US" b="1" dirty="0">
              <a:solidFill>
                <a:srgbClr val="0000FF"/>
              </a:solidFill>
            </a:endParaRPr>
          </a:p>
        </p:txBody>
      </p:sp>
      <p:pic>
        <p:nvPicPr>
          <p:cNvPr id="2051" name="Picture 3"/>
          <p:cNvPicPr>
            <a:picLocks noChangeAspect="1" noChangeArrowheads="1"/>
          </p:cNvPicPr>
          <p:nvPr/>
        </p:nvPicPr>
        <p:blipFill>
          <a:blip r:embed="rId2"/>
          <a:srcRect l="17606" t="13867" r="3160" b="18750"/>
          <a:stretch>
            <a:fillRect/>
          </a:stretch>
        </p:blipFill>
        <p:spPr bwMode="auto">
          <a:xfrm>
            <a:off x="71437" y="857232"/>
            <a:ext cx="12023767" cy="57489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LỄ BẢO VỆ LuẬN VĂN THẠC SỸ&amp;#x0D;&amp;#x0A;&amp;#x0D;&amp;#x0A;NGÀNH: KỸ THUẬT XÂY DỰNG CÔNG TRÌNH GIAO THÔNG&amp;#x0D;&amp;#x0A;&amp;#x0D;&amp;#x0A;KHÓA: K25.1&amp;quot;&quot;/&gt;&lt;property id=&quot;20307&quot; value=&quot;256&quot;/&gt;&lt;/object&gt;&lt;object type=&quot;3&quot; unique_id=&quot;10047&quot;&gt;&lt;property id=&quot;20148&quot; value=&quot;5&quot;/&gt;&lt;property id=&quot;20300&quot; value=&quot;Slide 2 - &amp;quot;LuẬN VĂN THẠC KỸ KHOA HỌC KỸ THUẬT&amp;quot;&quot;/&gt;&lt;property id=&quot;20307&quot; value=&quot;257&quot;/&gt;&lt;/object&gt;&lt;object type=&quot;3&quot; unique_id=&quot;10061&quot;&gt;&lt;property id=&quot;20148&quot; value=&quot;5&quot;/&gt;&lt;property id=&quot;20300&quot; value=&quot;Slide 17&quot;/&gt;&lt;property id=&quot;20307&quot; value=&quot;260&quot;/&gt;&lt;/object&gt;&lt;object type=&quot;3&quot; unique_id=&quot;10063&quot;&gt;&lt;property id=&quot;20148&quot; value=&quot;5&quot;/&gt;&lt;property id=&quot;20300&quot; value=&quot;Slide 22 - &amp;quot;Xin chân thành cảm ơn !&amp;quot;&quot;/&gt;&lt;property id=&quot;20307&quot; value=&quot;258&quot;/&gt;&lt;/object&gt;&lt;object type=&quot;3&quot; unique_id=&quot;10127&quot;&gt;&lt;property id=&quot;20148&quot; value=&quot;5&quot;/&gt;&lt;property id=&quot;20300&quot; value=&quot;Slide 3 - &amp;quot;CẤU TRÚC CỦA LUẬN VĂN&amp;quot;&quot;/&gt;&lt;property id=&quot;20307&quot; value=&quot;261&quot;/&gt;&lt;/object&gt;&lt;object type=&quot;3&quot; unique_id=&quot;10128&quot;&gt;&lt;property id=&quot;20148&quot; value=&quot;5&quot;/&gt;&lt;property id=&quot;20300&quot; value=&quot;Slide 4&quot;/&gt;&lt;property id=&quot;20307&quot; value=&quot;262&quot;/&gt;&lt;/object&gt;&lt;object type=&quot;3&quot; unique_id=&quot;10129&quot;&gt;&lt;property id=&quot;20148&quot; value=&quot;5&quot;/&gt;&lt;property id=&quot;20300&quot; value=&quot;Slide 5&quot;/&gt;&lt;property id=&quot;20307&quot; value=&quot;263&quot;/&gt;&lt;/object&gt;&lt;object type=&quot;3&quot; unique_id=&quot;10130&quot;&gt;&lt;property id=&quot;20148&quot; value=&quot;5&quot;/&gt;&lt;property id=&quot;20300&quot; value=&quot;Slide 6&quot;/&gt;&lt;property id=&quot;20307&quot; value=&quot;264&quot;/&gt;&lt;/object&gt;&lt;object type=&quot;3&quot; unique_id=&quot;10131&quot;&gt;&lt;property id=&quot;20148&quot; value=&quot;5&quot;/&gt;&lt;property id=&quot;20300&quot; value=&quot;Slide 7&quot;/&gt;&lt;property id=&quot;20307&quot; value=&quot;265&quot;/&gt;&lt;/object&gt;&lt;object type=&quot;3&quot; unique_id=&quot;10132&quot;&gt;&lt;property id=&quot;20148&quot; value=&quot;5&quot;/&gt;&lt;property id=&quot;20300&quot; value=&quot;Slide 8&quot;/&gt;&lt;property id=&quot;20307&quot; value=&quot;266&quot;/&gt;&lt;/object&gt;&lt;object type=&quot;3&quot; unique_id=&quot;10224&quot;&gt;&lt;property id=&quot;20148&quot; value=&quot;5&quot;/&gt;&lt;property id=&quot;20300&quot; value=&quot;Slide 9&quot;/&gt;&lt;property id=&quot;20307&quot; value=&quot;267&quot;/&gt;&lt;/object&gt;&lt;object type=&quot;3&quot; unique_id=&quot;10225&quot;&gt;&lt;property id=&quot;20148&quot; value=&quot;5&quot;/&gt;&lt;property id=&quot;20300&quot; value=&quot;Slide 11&quot;/&gt;&lt;property id=&quot;20307&quot; value=&quot;268&quot;/&gt;&lt;/object&gt;&lt;object type=&quot;3&quot; unique_id=&quot;10257&quot;&gt;&lt;property id=&quot;20148&quot; value=&quot;5&quot;/&gt;&lt;property id=&quot;20300&quot; value=&quot;Slide 10&quot;/&gt;&lt;property id=&quot;20307&quot; value=&quot;269&quot;/&gt;&lt;/object&gt;&lt;object type=&quot;3&quot; unique_id=&quot;10258&quot;&gt;&lt;property id=&quot;20148&quot; value=&quot;5&quot;/&gt;&lt;property id=&quot;20300&quot; value=&quot;Slide 12&quot;/&gt;&lt;property id=&quot;20307&quot; value=&quot;270&quot;/&gt;&lt;/object&gt;&lt;object type=&quot;3&quot; unique_id=&quot;10344&quot;&gt;&lt;property id=&quot;20148&quot; value=&quot;5&quot;/&gt;&lt;property id=&quot;20300&quot; value=&quot;Slide 13&quot;/&gt;&lt;property id=&quot;20307&quot; value=&quot;271&quot;/&gt;&lt;/object&gt;&lt;object type=&quot;3&quot; unique_id=&quot;10489&quot;&gt;&lt;property id=&quot;20148&quot; value=&quot;5&quot;/&gt;&lt;property id=&quot;20300&quot; value=&quot;Slide 14&quot;/&gt;&lt;property id=&quot;20307&quot; value=&quot;272&quot;/&gt;&lt;/object&gt;&lt;object type=&quot;3&quot; unique_id=&quot;10490&quot;&gt;&lt;property id=&quot;20148&quot; value=&quot;5&quot;/&gt;&lt;property id=&quot;20300&quot; value=&quot;Slide 15&quot;/&gt;&lt;property id=&quot;20307&quot; value=&quot;273&quot;/&gt;&lt;/object&gt;&lt;object type=&quot;3&quot; unique_id=&quot;10491&quot;&gt;&lt;property id=&quot;20148&quot; value=&quot;5&quot;/&gt;&lt;property id=&quot;20300&quot; value=&quot;Slide 16&quot;/&gt;&lt;property id=&quot;20307&quot; value=&quot;274&quot;/&gt;&lt;/object&gt;&lt;object type=&quot;3&quot; unique_id=&quot;10492&quot;&gt;&lt;property id=&quot;20148&quot; value=&quot;5&quot;/&gt;&lt;property id=&quot;20300&quot; value=&quot;Slide 18&quot;/&gt;&lt;property id=&quot;20307&quot; value=&quot;275&quot;/&gt;&lt;/object&gt;&lt;object type=&quot;3&quot; unique_id=&quot;10493&quot;&gt;&lt;property id=&quot;20148&quot; value=&quot;5&quot;/&gt;&lt;property id=&quot;20300&quot; value=&quot;Slide 19&quot;/&gt;&lt;property id=&quot;20307&quot; value=&quot;276&quot;/&gt;&lt;/object&gt;&lt;object type=&quot;3&quot; unique_id=&quot;10494&quot;&gt;&lt;property id=&quot;20148&quot; value=&quot;5&quot;/&gt;&lt;property id=&quot;20300&quot; value=&quot;Slide 20&quot;/&gt;&lt;property id=&quot;20307&quot; value=&quot;277&quot;/&gt;&lt;/object&gt;&lt;object type=&quot;3&quot; unique_id=&quot;10565&quot;&gt;&lt;property id=&quot;20148&quot; value=&quot;5&quot;/&gt;&lt;property id=&quot;20300&quot; value=&quot;Slide 21&quot;/&gt;&lt;property id=&quot;20307&quot; value=&quot;278&quot;/&gt;&lt;/object&gt;&lt;/object&gt;&lt;object type=&quot;8&quot; unique_id=&quot;10008&quot;&gt;&lt;/object&gt;&lt;/object&gt;&lt;/database&gt;"/>
  <p:tag name="SECTOMILLISECCONVERTED" val="1"/>
</p:tagLst>
</file>

<file path=ppt/theme/theme1.xml><?xml version="1.0" encoding="utf-8"?>
<a:theme xmlns:a="http://schemas.openxmlformats.org/drawingml/2006/main" name="Theme1">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3135</TotalTime>
  <Words>1475</Words>
  <Application>Microsoft Office PowerPoint</Application>
  <PresentationFormat>Custom</PresentationFormat>
  <Paragraphs>168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vt:lpstr>
      <vt:lpstr>Theme1</vt:lpstr>
      <vt:lpstr>HỘI NGHỊ TRAO ĐỔI KINH NGHIỆM KHẢO SÁT, THIẾT KẾ  NỘI DUNG: NGHIÊN CỨU LỰA CHỌN GIẢI PHÁP KẾT CẤU NHỊP DẦM HỖN HỢP CẦU TUẦN TRÊN TUYẾN CAO TỐC CAM LỘ - LA SƠN</vt:lpstr>
      <vt:lpstr>CẤU TRÚC CỦA BÁO CÁO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chân thành cảm ơn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Câu hỏi trắc nghiệm Môn học: giáo dục công dân</dc:title>
  <dc:creator>khdt325liem</dc:creator>
  <cp:lastModifiedBy>Dao vu Luc</cp:lastModifiedBy>
  <cp:revision>533</cp:revision>
  <dcterms:created xsi:type="dcterms:W3CDTF">2017-04-28T06:33:36Z</dcterms:created>
  <dcterms:modified xsi:type="dcterms:W3CDTF">2020-01-17T03:00:06Z</dcterms:modified>
</cp:coreProperties>
</file>