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5166" r:id="rId1"/>
  </p:sldMasterIdLst>
  <p:notesMasterIdLst>
    <p:notesMasterId r:id="rId30"/>
  </p:notesMasterIdLst>
  <p:handoutMasterIdLst>
    <p:handoutMasterId r:id="rId31"/>
  </p:handoutMasterIdLst>
  <p:sldIdLst>
    <p:sldId id="348" r:id="rId2"/>
    <p:sldId id="550" r:id="rId3"/>
    <p:sldId id="553" r:id="rId4"/>
    <p:sldId id="557" r:id="rId5"/>
    <p:sldId id="554" r:id="rId6"/>
    <p:sldId id="563" r:id="rId7"/>
    <p:sldId id="564" r:id="rId8"/>
    <p:sldId id="560" r:id="rId9"/>
    <p:sldId id="558" r:id="rId10"/>
    <p:sldId id="562" r:id="rId11"/>
    <p:sldId id="559" r:id="rId12"/>
    <p:sldId id="561" r:id="rId13"/>
    <p:sldId id="565" r:id="rId14"/>
    <p:sldId id="555" r:id="rId15"/>
    <p:sldId id="566" r:id="rId16"/>
    <p:sldId id="569" r:id="rId17"/>
    <p:sldId id="568" r:id="rId18"/>
    <p:sldId id="570" r:id="rId19"/>
    <p:sldId id="571" r:id="rId20"/>
    <p:sldId id="572" r:id="rId21"/>
    <p:sldId id="573" r:id="rId22"/>
    <p:sldId id="574" r:id="rId23"/>
    <p:sldId id="579" r:id="rId24"/>
    <p:sldId id="580" r:id="rId25"/>
    <p:sldId id="581" r:id="rId26"/>
    <p:sldId id="582" r:id="rId27"/>
    <p:sldId id="576" r:id="rId28"/>
    <p:sldId id="577" r:id="rId29"/>
  </p:sldIdLst>
  <p:sldSz cx="9144000" cy="6858000" type="screen4x3"/>
  <p:notesSz cx="6858000" cy="9144000"/>
  <p:defaultTextStyle>
    <a:defPPr>
      <a:defRPr lang="en-US"/>
    </a:defPPr>
    <a:lvl1pPr algn="just" rtl="0" fontAlgn="base">
      <a:lnSpc>
        <a:spcPct val="80000"/>
      </a:lnSpc>
      <a:spcBef>
        <a:spcPct val="20000"/>
      </a:spcBef>
      <a:spcAft>
        <a:spcPct val="0"/>
      </a:spcAft>
      <a:buClr>
        <a:schemeClr val="accent2"/>
      </a:buClr>
      <a:buSzPct val="80000"/>
      <a:buFont typeface="Wingdings" pitchFamily="2" charset="2"/>
      <a:defRPr sz="1600" kern="1200">
        <a:solidFill>
          <a:schemeClr val="tx1"/>
        </a:solidFill>
        <a:latin typeface=".VnAvant" pitchFamily="34" charset="0"/>
        <a:ea typeface="+mn-ea"/>
        <a:cs typeface="+mn-cs"/>
      </a:defRPr>
    </a:lvl1pPr>
    <a:lvl2pPr marL="457200" algn="just" rtl="0" fontAlgn="base">
      <a:lnSpc>
        <a:spcPct val="80000"/>
      </a:lnSpc>
      <a:spcBef>
        <a:spcPct val="20000"/>
      </a:spcBef>
      <a:spcAft>
        <a:spcPct val="0"/>
      </a:spcAft>
      <a:buClr>
        <a:schemeClr val="accent2"/>
      </a:buClr>
      <a:buSzPct val="80000"/>
      <a:buFont typeface="Wingdings" pitchFamily="2" charset="2"/>
      <a:defRPr sz="1600" kern="1200">
        <a:solidFill>
          <a:schemeClr val="tx1"/>
        </a:solidFill>
        <a:latin typeface=".VnAvant" pitchFamily="34" charset="0"/>
        <a:ea typeface="+mn-ea"/>
        <a:cs typeface="+mn-cs"/>
      </a:defRPr>
    </a:lvl2pPr>
    <a:lvl3pPr marL="914400" algn="just" rtl="0" fontAlgn="base">
      <a:lnSpc>
        <a:spcPct val="80000"/>
      </a:lnSpc>
      <a:spcBef>
        <a:spcPct val="20000"/>
      </a:spcBef>
      <a:spcAft>
        <a:spcPct val="0"/>
      </a:spcAft>
      <a:buClr>
        <a:schemeClr val="accent2"/>
      </a:buClr>
      <a:buSzPct val="80000"/>
      <a:buFont typeface="Wingdings" pitchFamily="2" charset="2"/>
      <a:defRPr sz="1600" kern="1200">
        <a:solidFill>
          <a:schemeClr val="tx1"/>
        </a:solidFill>
        <a:latin typeface=".VnAvant" pitchFamily="34" charset="0"/>
        <a:ea typeface="+mn-ea"/>
        <a:cs typeface="+mn-cs"/>
      </a:defRPr>
    </a:lvl3pPr>
    <a:lvl4pPr marL="1371600" algn="just" rtl="0" fontAlgn="base">
      <a:lnSpc>
        <a:spcPct val="80000"/>
      </a:lnSpc>
      <a:spcBef>
        <a:spcPct val="20000"/>
      </a:spcBef>
      <a:spcAft>
        <a:spcPct val="0"/>
      </a:spcAft>
      <a:buClr>
        <a:schemeClr val="accent2"/>
      </a:buClr>
      <a:buSzPct val="80000"/>
      <a:buFont typeface="Wingdings" pitchFamily="2" charset="2"/>
      <a:defRPr sz="1600" kern="1200">
        <a:solidFill>
          <a:schemeClr val="tx1"/>
        </a:solidFill>
        <a:latin typeface=".VnAvant" pitchFamily="34" charset="0"/>
        <a:ea typeface="+mn-ea"/>
        <a:cs typeface="+mn-cs"/>
      </a:defRPr>
    </a:lvl4pPr>
    <a:lvl5pPr marL="1828800" algn="just" rtl="0" fontAlgn="base">
      <a:lnSpc>
        <a:spcPct val="80000"/>
      </a:lnSpc>
      <a:spcBef>
        <a:spcPct val="20000"/>
      </a:spcBef>
      <a:spcAft>
        <a:spcPct val="0"/>
      </a:spcAft>
      <a:buClr>
        <a:schemeClr val="accent2"/>
      </a:buClr>
      <a:buSzPct val="80000"/>
      <a:buFont typeface="Wingdings" pitchFamily="2" charset="2"/>
      <a:defRPr sz="1600" kern="1200">
        <a:solidFill>
          <a:schemeClr val="tx1"/>
        </a:solidFill>
        <a:latin typeface=".VnAvant" pitchFamily="34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.VnAvant" pitchFamily="34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.VnAvant" pitchFamily="34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.VnAvant" pitchFamily="34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.VnAvant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FF"/>
    <a:srgbClr val="0099CC"/>
    <a:srgbClr val="EAE516"/>
    <a:srgbClr val="003399"/>
    <a:srgbClr val="0066CC"/>
    <a:srgbClr val="FF9933"/>
    <a:srgbClr val="003A1A"/>
    <a:srgbClr val="FF00FF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85" autoAdjust="0"/>
    <p:restoredTop sz="90860" autoAdjust="0"/>
  </p:normalViewPr>
  <p:slideViewPr>
    <p:cSldViewPr>
      <p:cViewPr varScale="1">
        <p:scale>
          <a:sx n="67" d="100"/>
          <a:sy n="67" d="100"/>
        </p:scale>
        <p:origin x="1722" y="48"/>
      </p:cViewPr>
      <p:guideLst>
        <p:guide orient="horz" pos="2160"/>
        <p:guide pos="2880"/>
      </p:guideLst>
    </p:cSldViewPr>
  </p:slideViewPr>
  <p:outlineViewPr>
    <p:cViewPr>
      <p:scale>
        <a:sx n="75" d="100"/>
        <a:sy n="7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6" d="100"/>
        <a:sy n="46" d="100"/>
      </p:scale>
      <p:origin x="0" y="0"/>
    </p:cViewPr>
  </p:sorterViewPr>
  <p:notesViewPr>
    <p:cSldViewPr>
      <p:cViewPr varScale="1">
        <p:scale>
          <a:sx n="40" d="100"/>
          <a:sy n="40" d="100"/>
        </p:scale>
        <p:origin x="-1488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05D55981-81B9-421E-B2CF-DCA491FA8A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5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4996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7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8678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9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C12868D1-7E2C-4D10-AFB6-174C69F8BD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2868D1-7E2C-4D10-AFB6-174C69F8BDA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2868D1-7E2C-4D10-AFB6-174C69F8BDA6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786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2868D1-7E2C-4D10-AFB6-174C69F8BDA6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515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EB280-F4C9-4B35-B315-6D14A7F622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857BF5-E632-4C4D-8337-C26BD4DA30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A61CDA-8CEB-4728-8DDF-B5ABD06E26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0705B8-4C5F-4DF5-9B52-0C6474C42B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E9F81C-48D1-4DD2-8FAB-5872DC5398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807E36-A374-4440-8887-A24913E4B1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7B2E61-3898-4A0A-A9CD-E2FE0382FA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EA5BC7-9983-48FF-BDE3-4472405C94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4443DC-E861-44BE-BC11-FE53EF3643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546961-4DDF-4C1F-9E27-FDB803EE29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8E6A1-5454-4A89-847F-7560F1BF9C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FBEEEE-286D-4557-815B-23B0C05EB1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C57C6CCE-ADBC-4E12-8CE0-986F932631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5194" r:id="rId1"/>
    <p:sldLayoutId id="2147485195" r:id="rId2"/>
    <p:sldLayoutId id="2147485205" r:id="rId3"/>
    <p:sldLayoutId id="2147485196" r:id="rId4"/>
    <p:sldLayoutId id="2147485197" r:id="rId5"/>
    <p:sldLayoutId id="2147485198" r:id="rId6"/>
    <p:sldLayoutId id="2147485199" r:id="rId7"/>
    <p:sldLayoutId id="2147485200" r:id="rId8"/>
    <p:sldLayoutId id="2147485201" r:id="rId9"/>
    <p:sldLayoutId id="2147485202" r:id="rId10"/>
    <p:sldLayoutId id="2147485203" r:id="rId11"/>
    <p:sldLayoutId id="2147485204" r:id="rId12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7" name="Straight Connector 8"/>
          <p:cNvCxnSpPr>
            <a:cxnSpLocks noChangeShapeType="1"/>
          </p:cNvCxnSpPr>
          <p:nvPr/>
        </p:nvCxnSpPr>
        <p:spPr bwMode="auto">
          <a:xfrm>
            <a:off x="5257800" y="838200"/>
            <a:ext cx="914400" cy="914400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  <p:cxnSp>
        <p:nvCxnSpPr>
          <p:cNvPr id="7" name="Straight Connector 6"/>
          <p:cNvCxnSpPr/>
          <p:nvPr/>
        </p:nvCxnSpPr>
        <p:spPr>
          <a:xfrm>
            <a:off x="2590800" y="6094413"/>
            <a:ext cx="5669280" cy="1587"/>
          </a:xfrm>
          <a:prstGeom prst="line">
            <a:avLst/>
          </a:prstGeom>
          <a:ln w="57150" cmpd="thinThick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CFA2A253-A8C8-4F1D-B723-C29F5A8F57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en-US" sz="18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 TY CỔ PHẦN T</a:t>
            </a:r>
            <a:r>
              <a:rPr lang="vi-VN" sz="18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18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VẤN TR</a:t>
            </a:r>
            <a:r>
              <a:rPr lang="vi-VN" sz="18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18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ỜNG SƠN</a:t>
            </a:r>
          </a:p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en-US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 THIẾT KẾ 1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1E17FC8E-A8FF-40F9-BE4A-D1725E6903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1684333"/>
            <a:ext cx="8991600" cy="2806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ct val="200000"/>
              </a:lnSpc>
              <a:spcBef>
                <a:spcPts val="0"/>
              </a:spcBef>
              <a:buFontTx/>
              <a:buNone/>
              <a:defRPr/>
            </a:pPr>
            <a:r>
              <a:rPr lang="en-US" sz="2900" b="1" kern="0" dirty="0" err="1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AvantH" pitchFamily="34" charset="0"/>
              </a:rPr>
              <a:t>B¸o</a:t>
            </a:r>
            <a:r>
              <a:rPr lang="en-US" sz="2900" b="1" kern="0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AvantH" pitchFamily="34" charset="0"/>
              </a:rPr>
              <a:t> </a:t>
            </a:r>
            <a:r>
              <a:rPr lang="en-US" sz="2900" b="1" kern="0" dirty="0" err="1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AvantH" pitchFamily="34" charset="0"/>
              </a:rPr>
              <a:t>c¸o</a:t>
            </a:r>
            <a:r>
              <a:rPr lang="en-US" sz="2900" b="1" kern="0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AvantH" pitchFamily="34" charset="0"/>
              </a:rPr>
              <a:t> </a:t>
            </a:r>
            <a:r>
              <a:rPr lang="en-US" sz="2900" b="1" kern="0" dirty="0" err="1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AvantH" pitchFamily="34" charset="0"/>
              </a:rPr>
              <a:t>øng</a:t>
            </a:r>
            <a:r>
              <a:rPr lang="en-US" sz="2900" b="1" kern="0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AvantH" pitchFamily="34" charset="0"/>
              </a:rPr>
              <a:t> </a:t>
            </a:r>
            <a:r>
              <a:rPr lang="en-US" sz="2900" b="1" kern="0" dirty="0" err="1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AvantH" pitchFamily="34" charset="0"/>
              </a:rPr>
              <a:t>dông</a:t>
            </a:r>
            <a:r>
              <a:rPr lang="en-US" sz="2900" b="1" kern="0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AvantH" pitchFamily="34" charset="0"/>
              </a:rPr>
              <a:t> khoa </a:t>
            </a:r>
            <a:r>
              <a:rPr lang="en-US" sz="2900" b="1" kern="0" dirty="0" err="1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AvantH" pitchFamily="34" charset="0"/>
              </a:rPr>
              <a:t>häc</a:t>
            </a:r>
            <a:r>
              <a:rPr lang="en-US" sz="2900" b="1" kern="0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AvantH" pitchFamily="34" charset="0"/>
              </a:rPr>
              <a:t> - </a:t>
            </a:r>
            <a:r>
              <a:rPr lang="en-US" sz="2900" b="1" kern="0" dirty="0" err="1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AvantH" pitchFamily="34" charset="0"/>
              </a:rPr>
              <a:t>c«ng</a:t>
            </a:r>
            <a:r>
              <a:rPr lang="en-US" sz="2900" b="1" kern="0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AvantH" pitchFamily="34" charset="0"/>
              </a:rPr>
              <a:t> </a:t>
            </a:r>
            <a:r>
              <a:rPr lang="en-US" sz="2900" b="1" kern="0" dirty="0" err="1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AvantH" pitchFamily="34" charset="0"/>
              </a:rPr>
              <a:t>nghÖ</a:t>
            </a:r>
            <a:r>
              <a:rPr lang="en-US" sz="2900" b="1" kern="0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AvantH" pitchFamily="34" charset="0"/>
              </a:rPr>
              <a:t> </a:t>
            </a:r>
          </a:p>
          <a:p>
            <a:pPr algn="ctr" eaLnBrk="0" hangingPunct="0">
              <a:lnSpc>
                <a:spcPct val="200000"/>
              </a:lnSpc>
              <a:spcBef>
                <a:spcPts val="0"/>
              </a:spcBef>
              <a:buFontTx/>
              <a:buNone/>
              <a:defRPr/>
            </a:pPr>
            <a:r>
              <a:rPr lang="en-US" sz="2900" b="1" kern="0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AvantH" pitchFamily="34" charset="0"/>
              </a:rPr>
              <a:t>vµ </a:t>
            </a:r>
            <a:r>
              <a:rPr lang="en-US" sz="2900" b="1" kern="0" dirty="0" err="1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AvantH" pitchFamily="34" charset="0"/>
              </a:rPr>
              <a:t>trao</a:t>
            </a:r>
            <a:r>
              <a:rPr lang="en-US" sz="2900" b="1" kern="0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AvantH" pitchFamily="34" charset="0"/>
              </a:rPr>
              <a:t> ®</a:t>
            </a:r>
            <a:r>
              <a:rPr lang="en-US" sz="2900" b="1" kern="0" dirty="0" err="1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AvantH" pitchFamily="34" charset="0"/>
              </a:rPr>
              <a:t>æi</a:t>
            </a:r>
            <a:r>
              <a:rPr lang="en-US" sz="2900" b="1" kern="0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AvantH" pitchFamily="34" charset="0"/>
              </a:rPr>
              <a:t> </a:t>
            </a:r>
            <a:r>
              <a:rPr lang="en-US" sz="2900" b="1" kern="0" dirty="0" err="1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AvantH" pitchFamily="34" charset="0"/>
              </a:rPr>
              <a:t>kinh</a:t>
            </a:r>
            <a:r>
              <a:rPr lang="en-US" sz="2900" b="1" kern="0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AvantH" pitchFamily="34" charset="0"/>
              </a:rPr>
              <a:t> </a:t>
            </a:r>
            <a:r>
              <a:rPr lang="en-US" sz="2900" b="1" kern="0" dirty="0" err="1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AvantH" pitchFamily="34" charset="0"/>
              </a:rPr>
              <a:t>nghiÖm</a:t>
            </a:r>
            <a:r>
              <a:rPr lang="en-US" sz="2900" b="1" kern="0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AvantH" pitchFamily="34" charset="0"/>
              </a:rPr>
              <a:t> </a:t>
            </a:r>
            <a:r>
              <a:rPr lang="en-US" sz="2900" b="1" kern="0" dirty="0" err="1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AvantH" pitchFamily="34" charset="0"/>
              </a:rPr>
              <a:t>thiÕt</a:t>
            </a:r>
            <a:r>
              <a:rPr lang="en-US" sz="2900" b="1" kern="0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AvantH" pitchFamily="34" charset="0"/>
              </a:rPr>
              <a:t> </a:t>
            </a:r>
            <a:r>
              <a:rPr lang="en-US" sz="2900" b="1" kern="0" dirty="0" err="1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AvantH" pitchFamily="34" charset="0"/>
              </a:rPr>
              <a:t>kÕ</a:t>
            </a:r>
            <a:r>
              <a:rPr lang="en-US" sz="2900" b="1" kern="0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AvantH" pitchFamily="34" charset="0"/>
              </a:rPr>
              <a:t> </a:t>
            </a:r>
          </a:p>
          <a:p>
            <a:pPr algn="ctr" eaLnBrk="0" hangingPunct="0">
              <a:lnSpc>
                <a:spcPct val="200000"/>
              </a:lnSpc>
              <a:spcBef>
                <a:spcPts val="0"/>
              </a:spcBef>
              <a:buFontTx/>
              <a:buNone/>
              <a:defRPr/>
            </a:pPr>
            <a:r>
              <a:rPr lang="en-US" sz="2900" b="1" kern="0" dirty="0" err="1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AvantH" pitchFamily="34" charset="0"/>
              </a:rPr>
              <a:t>c¸c</a:t>
            </a:r>
            <a:r>
              <a:rPr lang="en-US" sz="2900" b="1" kern="0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AvantH" pitchFamily="34" charset="0"/>
              </a:rPr>
              <a:t> </a:t>
            </a:r>
            <a:r>
              <a:rPr lang="en-US" sz="2900" b="1" kern="0" dirty="0" err="1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AvantH" pitchFamily="34" charset="0"/>
              </a:rPr>
              <a:t>dù</a:t>
            </a:r>
            <a:r>
              <a:rPr lang="en-US" sz="2900" b="1" kern="0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AvantH" pitchFamily="34" charset="0"/>
              </a:rPr>
              <a:t> ¸n </a:t>
            </a:r>
            <a:r>
              <a:rPr lang="en-US" sz="2900" b="1" kern="0" dirty="0" err="1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AvantH" pitchFamily="34" charset="0"/>
              </a:rPr>
              <a:t>giao</a:t>
            </a:r>
            <a:r>
              <a:rPr lang="en-US" sz="2900" b="1" kern="0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AvantH" pitchFamily="34" charset="0"/>
              </a:rPr>
              <a:t> </a:t>
            </a:r>
            <a:r>
              <a:rPr lang="en-US" sz="2900" b="1" kern="0" dirty="0" err="1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AvantH" pitchFamily="34" charset="0"/>
              </a:rPr>
              <a:t>th«ng</a:t>
            </a:r>
            <a:endParaRPr lang="en-US" sz="2900" b="1" kern="0" dirty="0">
              <a:ln>
                <a:solidFill>
                  <a:srgbClr val="002060"/>
                </a:solidFill>
              </a:ln>
              <a:solidFill>
                <a:srgbClr val="FFFF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.VnAvantH" pitchFamily="34" charset="0"/>
            </a:endParaRPr>
          </a:p>
        </p:txBody>
      </p:sp>
      <p:sp>
        <p:nvSpPr>
          <p:cNvPr id="11" name="Rectangle 721">
            <a:extLst>
              <a:ext uri="{FF2B5EF4-FFF2-40B4-BE49-F238E27FC236}">
                <a16:creationId xmlns:a16="http://schemas.microsoft.com/office/drawing/2014/main" id="{7371B8AE-507C-41D3-B1B8-52AC292342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8374" y="5638800"/>
            <a:ext cx="6372225" cy="446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2000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THỰC HIỆN VÀ BÁO CÁO : PHÒNG THIẾT KẾ 1</a:t>
            </a: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21"/>
          <p:cNvSpPr txBox="1">
            <a:spLocks noChangeArrowheads="1"/>
          </p:cNvSpPr>
          <p:nvPr/>
        </p:nvSpPr>
        <p:spPr bwMode="auto">
          <a:xfrm>
            <a:off x="0" y="1585"/>
            <a:ext cx="9144000" cy="455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7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PHẦN 1: ỨNG DỤNG KHOA HỌC – CÔNG NGHỆ HIỆN ĐẠI VÀO CÔNG TÁC SẢN XUẤT</a:t>
            </a:r>
            <a:endParaRPr lang="nl-NL" sz="17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172" name="Straight Connector 5"/>
          <p:cNvCxnSpPr>
            <a:cxnSpLocks noChangeShapeType="1"/>
          </p:cNvCxnSpPr>
          <p:nvPr/>
        </p:nvCxnSpPr>
        <p:spPr bwMode="auto">
          <a:xfrm>
            <a:off x="0" y="457200"/>
            <a:ext cx="9144000" cy="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5D1D1777-12D4-4C3F-B68D-EB1E6585D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19825"/>
            <a:ext cx="876300" cy="6381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7992AF-2924-42D3-8DD7-50DD1447F0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73063">
            <a:off x="4148731" y="2835477"/>
            <a:ext cx="5483535" cy="39576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00B73CE-606D-4748-B15B-B14A2C4AE0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01" y="536574"/>
            <a:ext cx="4036389" cy="3043010"/>
          </a:xfrm>
          <a:prstGeom prst="rect">
            <a:avLst/>
          </a:prstGeom>
        </p:spPr>
      </p:pic>
      <p:sp>
        <p:nvSpPr>
          <p:cNvPr id="10" name="Rectangle 721"/>
          <p:cNvSpPr txBox="1">
            <a:spLocks noChangeArrowheads="1"/>
          </p:cNvSpPr>
          <p:nvPr/>
        </p:nvSpPr>
        <p:spPr bwMode="auto">
          <a:xfrm>
            <a:off x="1447800" y="6551613"/>
            <a:ext cx="7696200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1400" kern="0" dirty="0">
                <a:solidFill>
                  <a:srgbClr val="0099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TƯ VẤN TRƯỜNG SƠN – PHÒNG THIẾT KẾ 1</a:t>
            </a:r>
            <a:endParaRPr lang="en-US" sz="2600" kern="0" dirty="0">
              <a:solidFill>
                <a:srgbClr val="0099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175" name="Straight Connector 11"/>
          <p:cNvCxnSpPr>
            <a:cxnSpLocks noChangeShapeType="1"/>
          </p:cNvCxnSpPr>
          <p:nvPr/>
        </p:nvCxnSpPr>
        <p:spPr bwMode="auto">
          <a:xfrm>
            <a:off x="731520" y="6551613"/>
            <a:ext cx="8412480" cy="1587"/>
          </a:xfrm>
          <a:prstGeom prst="line">
            <a:avLst/>
          </a:prstGeom>
          <a:noFill/>
          <a:ln w="19050" algn="ctr">
            <a:solidFill>
              <a:srgbClr val="0000FF"/>
            </a:solidFill>
            <a:round/>
            <a:headEnd/>
            <a:tailEnd/>
          </a:ln>
        </p:spPr>
      </p:cxnSp>
      <p:sp>
        <p:nvSpPr>
          <p:cNvPr id="14" name="Rounded Rectangle 8">
            <a:extLst>
              <a:ext uri="{FF2B5EF4-FFF2-40B4-BE49-F238E27FC236}">
                <a16:creationId xmlns:a16="http://schemas.microsoft.com/office/drawing/2014/main" id="{62E67173-E199-4368-AF1B-A3FD70578859}"/>
              </a:ext>
            </a:extLst>
          </p:cNvPr>
          <p:cNvSpPr/>
          <p:nvPr/>
        </p:nvSpPr>
        <p:spPr bwMode="auto">
          <a:xfrm>
            <a:off x="5251139" y="1295400"/>
            <a:ext cx="2095500" cy="1039812"/>
          </a:xfrm>
          <a:prstGeom prst="roundRect">
            <a:avLst/>
          </a:prstGeom>
          <a:solidFill>
            <a:schemeClr val="tx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1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NÚT GIAO TRUMPET TRÊN CÁC Đ</a:t>
            </a:r>
            <a:r>
              <a:rPr lang="vi-VN" sz="1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Ư</a:t>
            </a:r>
            <a:r>
              <a:rPr lang="en-US" sz="1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ỜNG CAO TỐC</a:t>
            </a:r>
            <a:endParaRPr lang="en-US" sz="1400" b="1" dirty="0"/>
          </a:p>
        </p:txBody>
      </p:sp>
      <p:sp>
        <p:nvSpPr>
          <p:cNvPr id="15" name="Rounded Rectangle 8">
            <a:extLst>
              <a:ext uri="{FF2B5EF4-FFF2-40B4-BE49-F238E27FC236}">
                <a16:creationId xmlns:a16="http://schemas.microsoft.com/office/drawing/2014/main" id="{DD45AE20-C912-4781-B4D4-5DEA91FEA78A}"/>
              </a:ext>
            </a:extLst>
          </p:cNvPr>
          <p:cNvSpPr/>
          <p:nvPr/>
        </p:nvSpPr>
        <p:spPr bwMode="auto">
          <a:xfrm>
            <a:off x="1447800" y="3604760"/>
            <a:ext cx="1143000" cy="425905"/>
          </a:xfrm>
          <a:prstGeom prst="roundRect">
            <a:avLst/>
          </a:prstGeom>
          <a:solidFill>
            <a:schemeClr val="tx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1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THỰC TẾ</a:t>
            </a:r>
            <a:endParaRPr lang="en-US" sz="1400" b="1" dirty="0"/>
          </a:p>
        </p:txBody>
      </p:sp>
      <p:sp>
        <p:nvSpPr>
          <p:cNvPr id="16" name="Rounded Rectangle 8">
            <a:extLst>
              <a:ext uri="{FF2B5EF4-FFF2-40B4-BE49-F238E27FC236}">
                <a16:creationId xmlns:a16="http://schemas.microsoft.com/office/drawing/2014/main" id="{0DFBEE82-353A-4DCF-9660-6B7B87448DDF}"/>
              </a:ext>
            </a:extLst>
          </p:cNvPr>
          <p:cNvSpPr/>
          <p:nvPr/>
        </p:nvSpPr>
        <p:spPr bwMode="auto">
          <a:xfrm>
            <a:off x="6318998" y="6066743"/>
            <a:ext cx="1301002" cy="425905"/>
          </a:xfrm>
          <a:prstGeom prst="roundRect">
            <a:avLst/>
          </a:prstGeom>
          <a:solidFill>
            <a:schemeClr val="tx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1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TIM TUYẾN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652789204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21"/>
          <p:cNvSpPr txBox="1">
            <a:spLocks noChangeArrowheads="1"/>
          </p:cNvSpPr>
          <p:nvPr/>
        </p:nvSpPr>
        <p:spPr bwMode="auto">
          <a:xfrm>
            <a:off x="0" y="1585"/>
            <a:ext cx="9144000" cy="455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7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PHẦN 1: ỨNG DỤNG KHOA HỌC – CÔNG NGHỆ HIỆN ĐẠI VÀO CÔNG TÁC SẢN XUẤT</a:t>
            </a:r>
            <a:endParaRPr lang="nl-NL" sz="17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172" name="Straight Connector 5"/>
          <p:cNvCxnSpPr>
            <a:cxnSpLocks noChangeShapeType="1"/>
          </p:cNvCxnSpPr>
          <p:nvPr/>
        </p:nvCxnSpPr>
        <p:spPr bwMode="auto">
          <a:xfrm>
            <a:off x="0" y="457200"/>
            <a:ext cx="9144000" cy="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10" name="Rectangle 721"/>
          <p:cNvSpPr txBox="1"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1400" kern="0" dirty="0">
                <a:solidFill>
                  <a:srgbClr val="0099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TƯ VẤN TRƯỜNG SƠN – PHÒNG THIẾT KẾ 1</a:t>
            </a:r>
            <a:endParaRPr lang="en-US" sz="2600" kern="0" dirty="0">
              <a:solidFill>
                <a:srgbClr val="0099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175" name="Straight Connector 11"/>
          <p:cNvCxnSpPr>
            <a:cxnSpLocks noChangeShapeType="1"/>
          </p:cNvCxnSpPr>
          <p:nvPr/>
        </p:nvCxnSpPr>
        <p:spPr bwMode="auto">
          <a:xfrm>
            <a:off x="731520" y="6551613"/>
            <a:ext cx="8412480" cy="1587"/>
          </a:xfrm>
          <a:prstGeom prst="line">
            <a:avLst/>
          </a:prstGeom>
          <a:noFill/>
          <a:ln w="19050" algn="ctr">
            <a:solidFill>
              <a:srgbClr val="0000FF"/>
            </a:solidFill>
            <a:round/>
            <a:headEnd/>
            <a:tailEnd/>
          </a:ln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5D1D1777-12D4-4C3F-B68D-EB1E6585D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19825"/>
            <a:ext cx="876300" cy="638175"/>
          </a:xfrm>
          <a:prstGeom prst="rect">
            <a:avLst/>
          </a:prstGeom>
        </p:spPr>
      </p:pic>
      <p:sp>
        <p:nvSpPr>
          <p:cNvPr id="27" name="Rounded Rectangle 8">
            <a:extLst>
              <a:ext uri="{FF2B5EF4-FFF2-40B4-BE49-F238E27FC236}">
                <a16:creationId xmlns:a16="http://schemas.microsoft.com/office/drawing/2014/main" id="{142C11D7-69CE-4EA0-AB6F-B464548233C0}"/>
              </a:ext>
            </a:extLst>
          </p:cNvPr>
          <p:cNvSpPr/>
          <p:nvPr/>
        </p:nvSpPr>
        <p:spPr bwMode="auto">
          <a:xfrm>
            <a:off x="2302797" y="574950"/>
            <a:ext cx="4538405" cy="431249"/>
          </a:xfrm>
          <a:prstGeom prst="roundRect">
            <a:avLst/>
          </a:prstGeom>
          <a:solidFill>
            <a:schemeClr val="tx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GIẢI PHÁP ĐỊNH TIM TUYẾN BẰNG CIVIL 3D</a:t>
            </a:r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3C8B21-46CF-48F1-9711-3D8505366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178983"/>
            <a:ext cx="8723049" cy="490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480423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21"/>
          <p:cNvSpPr txBox="1">
            <a:spLocks noChangeArrowheads="1"/>
          </p:cNvSpPr>
          <p:nvPr/>
        </p:nvSpPr>
        <p:spPr bwMode="auto">
          <a:xfrm>
            <a:off x="0" y="1585"/>
            <a:ext cx="9144000" cy="455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7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PHẦN 1: ỨNG DỤNG KHOA HỌC – CÔNG NGHỆ HIỆN ĐẠI VÀO CÔNG TÁC SẢN XUẤT</a:t>
            </a:r>
            <a:endParaRPr lang="nl-NL" sz="17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172" name="Straight Connector 5"/>
          <p:cNvCxnSpPr>
            <a:cxnSpLocks noChangeShapeType="1"/>
          </p:cNvCxnSpPr>
          <p:nvPr/>
        </p:nvCxnSpPr>
        <p:spPr bwMode="auto">
          <a:xfrm>
            <a:off x="0" y="457200"/>
            <a:ext cx="9144000" cy="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5D1D1777-12D4-4C3F-B68D-EB1E6585D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19825"/>
            <a:ext cx="876300" cy="6381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479757-5864-4E47-894A-D502D748B0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b="1933"/>
          <a:stretch/>
        </p:blipFill>
        <p:spPr>
          <a:xfrm rot="1785672">
            <a:off x="2787543" y="1543641"/>
            <a:ext cx="6238659" cy="46937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B3FB7C-A242-4C51-9E07-49C99B4A25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02" y="546106"/>
            <a:ext cx="3963220" cy="2644778"/>
          </a:xfrm>
          <a:prstGeom prst="rect">
            <a:avLst/>
          </a:prstGeom>
        </p:spPr>
      </p:pic>
      <p:cxnSp>
        <p:nvCxnSpPr>
          <p:cNvPr id="7175" name="Straight Connector 11"/>
          <p:cNvCxnSpPr>
            <a:cxnSpLocks noChangeShapeType="1"/>
          </p:cNvCxnSpPr>
          <p:nvPr/>
        </p:nvCxnSpPr>
        <p:spPr bwMode="auto">
          <a:xfrm>
            <a:off x="731520" y="6551613"/>
            <a:ext cx="8412480" cy="1587"/>
          </a:xfrm>
          <a:prstGeom prst="line">
            <a:avLst/>
          </a:prstGeom>
          <a:noFill/>
          <a:ln w="19050" algn="ctr">
            <a:solidFill>
              <a:srgbClr val="0000FF"/>
            </a:solidFill>
            <a:round/>
            <a:headEnd/>
            <a:tailEnd/>
          </a:ln>
        </p:spPr>
      </p:cxnSp>
      <p:sp>
        <p:nvSpPr>
          <p:cNvPr id="10" name="Rectangle 721"/>
          <p:cNvSpPr txBox="1"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1400" kern="0" dirty="0">
                <a:solidFill>
                  <a:srgbClr val="0099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TƯ VẤN TRƯỜNG SƠN – PHÒNG THIẾT KẾ 1</a:t>
            </a:r>
            <a:endParaRPr lang="en-US" sz="2600" kern="0" dirty="0">
              <a:solidFill>
                <a:srgbClr val="0099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ounded Rectangle 8">
            <a:extLst>
              <a:ext uri="{FF2B5EF4-FFF2-40B4-BE49-F238E27FC236}">
                <a16:creationId xmlns:a16="http://schemas.microsoft.com/office/drawing/2014/main" id="{22AD9146-11C8-4FA4-BC55-C4BCEA66D243}"/>
              </a:ext>
            </a:extLst>
          </p:cNvPr>
          <p:cNvSpPr/>
          <p:nvPr/>
        </p:nvSpPr>
        <p:spPr bwMode="auto">
          <a:xfrm>
            <a:off x="1066800" y="5172570"/>
            <a:ext cx="3242838" cy="818291"/>
          </a:xfrm>
          <a:prstGeom prst="roundRect">
            <a:avLst/>
          </a:prstGeom>
          <a:solidFill>
            <a:schemeClr val="tx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1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NÚT GIAO HOA THỊ HOÀN CHỈNH</a:t>
            </a:r>
          </a:p>
          <a:p>
            <a:pPr algn="ctr">
              <a:lnSpc>
                <a:spcPct val="150000"/>
              </a:lnSpc>
            </a:pPr>
            <a:r>
              <a:rPr lang="en-US" sz="1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(ĐT.331)</a:t>
            </a:r>
            <a:endParaRPr lang="en-US" sz="1400" b="1" dirty="0"/>
          </a:p>
        </p:txBody>
      </p:sp>
      <p:sp>
        <p:nvSpPr>
          <p:cNvPr id="13" name="Rounded Rectangle 8">
            <a:extLst>
              <a:ext uri="{FF2B5EF4-FFF2-40B4-BE49-F238E27FC236}">
                <a16:creationId xmlns:a16="http://schemas.microsoft.com/office/drawing/2014/main" id="{7FD46313-98B4-495F-9561-25CF37DF9C76}"/>
              </a:ext>
            </a:extLst>
          </p:cNvPr>
          <p:cNvSpPr/>
          <p:nvPr/>
        </p:nvSpPr>
        <p:spPr bwMode="auto">
          <a:xfrm>
            <a:off x="1462512" y="3241212"/>
            <a:ext cx="1143000" cy="425905"/>
          </a:xfrm>
          <a:prstGeom prst="roundRect">
            <a:avLst/>
          </a:prstGeom>
          <a:solidFill>
            <a:schemeClr val="tx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1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THỰC TẾ</a:t>
            </a:r>
            <a:endParaRPr lang="en-US" sz="1400" b="1" dirty="0"/>
          </a:p>
        </p:txBody>
      </p:sp>
      <p:sp>
        <p:nvSpPr>
          <p:cNvPr id="14" name="Rounded Rectangle 8">
            <a:extLst>
              <a:ext uri="{FF2B5EF4-FFF2-40B4-BE49-F238E27FC236}">
                <a16:creationId xmlns:a16="http://schemas.microsoft.com/office/drawing/2014/main" id="{F0C8F79D-A2FC-425B-800A-BC6FBDAC6B09}"/>
              </a:ext>
            </a:extLst>
          </p:cNvPr>
          <p:cNvSpPr/>
          <p:nvPr/>
        </p:nvSpPr>
        <p:spPr bwMode="auto">
          <a:xfrm>
            <a:off x="6459487" y="6066743"/>
            <a:ext cx="1301002" cy="425905"/>
          </a:xfrm>
          <a:prstGeom prst="roundRect">
            <a:avLst/>
          </a:prstGeom>
          <a:solidFill>
            <a:schemeClr val="tx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1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TIM TUYẾN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641376842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21"/>
          <p:cNvSpPr txBox="1">
            <a:spLocks noChangeArrowheads="1"/>
          </p:cNvSpPr>
          <p:nvPr/>
        </p:nvSpPr>
        <p:spPr bwMode="auto">
          <a:xfrm>
            <a:off x="0" y="1585"/>
            <a:ext cx="9144000" cy="455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7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PHẦN 1: ỨNG DỤNG KHOA HỌC – CÔNG NGHỆ HIỆN ĐẠI VÀO CÔNG TÁC SẢN XUẤT</a:t>
            </a:r>
            <a:endParaRPr lang="nl-NL" sz="17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172" name="Straight Connector 5"/>
          <p:cNvCxnSpPr>
            <a:cxnSpLocks noChangeShapeType="1"/>
          </p:cNvCxnSpPr>
          <p:nvPr/>
        </p:nvCxnSpPr>
        <p:spPr bwMode="auto">
          <a:xfrm>
            <a:off x="0" y="457200"/>
            <a:ext cx="9144000" cy="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10" name="Rectangle 721"/>
          <p:cNvSpPr txBox="1"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1400" kern="0" dirty="0">
                <a:solidFill>
                  <a:srgbClr val="0099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TƯ VẤN TRƯỜNG SƠN – PHÒNG THIẾT KẾ 1</a:t>
            </a:r>
            <a:endParaRPr lang="en-US" sz="2600" kern="0" dirty="0">
              <a:solidFill>
                <a:srgbClr val="0099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175" name="Straight Connector 11"/>
          <p:cNvCxnSpPr>
            <a:cxnSpLocks noChangeShapeType="1"/>
          </p:cNvCxnSpPr>
          <p:nvPr/>
        </p:nvCxnSpPr>
        <p:spPr bwMode="auto">
          <a:xfrm>
            <a:off x="731520" y="6551613"/>
            <a:ext cx="8412480" cy="1587"/>
          </a:xfrm>
          <a:prstGeom prst="line">
            <a:avLst/>
          </a:prstGeom>
          <a:noFill/>
          <a:ln w="19050" algn="ctr">
            <a:solidFill>
              <a:srgbClr val="0000FF"/>
            </a:solidFill>
            <a:round/>
            <a:headEnd/>
            <a:tailEnd/>
          </a:ln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5D1D1777-12D4-4C3F-B68D-EB1E6585D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19825"/>
            <a:ext cx="876300" cy="638175"/>
          </a:xfrm>
          <a:prstGeom prst="rect">
            <a:avLst/>
          </a:prstGeom>
        </p:spPr>
      </p:pic>
      <p:sp>
        <p:nvSpPr>
          <p:cNvPr id="13" name="Rounded Rectangle 8">
            <a:extLst>
              <a:ext uri="{FF2B5EF4-FFF2-40B4-BE49-F238E27FC236}">
                <a16:creationId xmlns:a16="http://schemas.microsoft.com/office/drawing/2014/main" id="{41171938-99F6-4313-8933-35F373451BB1}"/>
              </a:ext>
            </a:extLst>
          </p:cNvPr>
          <p:cNvSpPr/>
          <p:nvPr/>
        </p:nvSpPr>
        <p:spPr bwMode="auto">
          <a:xfrm>
            <a:off x="990600" y="533400"/>
            <a:ext cx="7391400" cy="41110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NGHIÊN CỨU ỨNG DỤNG PHẦN MỀM PHỤC VỤ CHO CÔNG TÁC BÁO CÁO DỰ ÁN</a:t>
            </a:r>
            <a:endParaRPr lang="en-US" sz="1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6AC9AD-BF92-49CE-A954-42EDCD6E0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968" y="1020702"/>
            <a:ext cx="4258032" cy="23951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6204F57-7672-4EA6-A6E4-6ECC58A5DD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3442154"/>
            <a:ext cx="5848350" cy="2962275"/>
          </a:xfrm>
          <a:prstGeom prst="rect">
            <a:avLst/>
          </a:prstGeom>
        </p:spPr>
      </p:pic>
      <p:sp>
        <p:nvSpPr>
          <p:cNvPr id="16" name="Rounded Rectangle 8">
            <a:extLst>
              <a:ext uri="{FF2B5EF4-FFF2-40B4-BE49-F238E27FC236}">
                <a16:creationId xmlns:a16="http://schemas.microsoft.com/office/drawing/2014/main" id="{C603CB9E-E9AD-41E3-8B62-F73ABE9B5093}"/>
              </a:ext>
            </a:extLst>
          </p:cNvPr>
          <p:cNvSpPr/>
          <p:nvPr/>
        </p:nvSpPr>
        <p:spPr bwMode="auto">
          <a:xfrm>
            <a:off x="4733568" y="1947800"/>
            <a:ext cx="4258032" cy="1189554"/>
          </a:xfrm>
          <a:prstGeom prst="roundRect">
            <a:avLst/>
          </a:prstGeom>
          <a:solidFill>
            <a:schemeClr val="tx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NHÀ ĐẦU T</a:t>
            </a:r>
            <a:r>
              <a:rPr lang="vi-VN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Ư</a:t>
            </a:r>
            <a:r>
              <a:rPr lang="en-US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QUAN TÂM</a:t>
            </a:r>
          </a:p>
          <a:p>
            <a:pPr algn="ctr">
              <a:lnSpc>
                <a:spcPct val="150000"/>
              </a:lnSpc>
            </a:pPr>
            <a:r>
              <a:rPr lang="en-US" sz="1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- TỔNG QUAN PH</a:t>
            </a:r>
            <a:r>
              <a:rPr lang="vi-VN" sz="1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Ư</a:t>
            </a:r>
            <a:r>
              <a:rPr lang="en-US" sz="1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ƠNG ÁN BẰNG CÁCH MÔ PHỎNG DỰ ÁN TRÊN ĐỊA HÌNH THỰC TẾ</a:t>
            </a:r>
          </a:p>
        </p:txBody>
      </p:sp>
      <p:sp>
        <p:nvSpPr>
          <p:cNvPr id="17" name="Rounded Rectangle 8">
            <a:extLst>
              <a:ext uri="{FF2B5EF4-FFF2-40B4-BE49-F238E27FC236}">
                <a16:creationId xmlns:a16="http://schemas.microsoft.com/office/drawing/2014/main" id="{820A8B72-AA2D-48A7-BA33-7AB30C1F2B62}"/>
              </a:ext>
            </a:extLst>
          </p:cNvPr>
          <p:cNvSpPr/>
          <p:nvPr/>
        </p:nvSpPr>
        <p:spPr bwMode="auto">
          <a:xfrm>
            <a:off x="5791200" y="1188193"/>
            <a:ext cx="2057400" cy="564407"/>
          </a:xfrm>
          <a:prstGeom prst="roundRect">
            <a:avLst/>
          </a:prstGeom>
          <a:solidFill>
            <a:schemeClr val="tx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BÁO CÁO DỰ ÁN</a:t>
            </a:r>
            <a:endParaRPr lang="en-US" sz="14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156119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21"/>
          <p:cNvSpPr txBox="1">
            <a:spLocks noChangeArrowheads="1"/>
          </p:cNvSpPr>
          <p:nvPr/>
        </p:nvSpPr>
        <p:spPr bwMode="auto">
          <a:xfrm>
            <a:off x="0" y="1585"/>
            <a:ext cx="9144000" cy="455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7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PHẦN 1: ỨNG DỤNG KHOA HỌC – CÔNG NGHỆ HIỆN ĐẠI VÀO CÔNG TÁC SẢN XUẤT</a:t>
            </a:r>
            <a:endParaRPr lang="nl-NL" sz="17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172" name="Straight Connector 5"/>
          <p:cNvCxnSpPr>
            <a:cxnSpLocks noChangeShapeType="1"/>
          </p:cNvCxnSpPr>
          <p:nvPr/>
        </p:nvCxnSpPr>
        <p:spPr bwMode="auto">
          <a:xfrm>
            <a:off x="0" y="457200"/>
            <a:ext cx="9144000" cy="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10" name="Rectangle 721"/>
          <p:cNvSpPr txBox="1"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1400" kern="0" dirty="0">
                <a:solidFill>
                  <a:srgbClr val="0099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TƯ VẤN TRƯỜNG SƠN – PHÒNG THIẾT KẾ 1</a:t>
            </a:r>
            <a:endParaRPr lang="en-US" sz="2600" kern="0" dirty="0">
              <a:solidFill>
                <a:srgbClr val="0099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175" name="Straight Connector 11"/>
          <p:cNvCxnSpPr>
            <a:cxnSpLocks noChangeShapeType="1"/>
          </p:cNvCxnSpPr>
          <p:nvPr/>
        </p:nvCxnSpPr>
        <p:spPr bwMode="auto">
          <a:xfrm>
            <a:off x="731520" y="6551613"/>
            <a:ext cx="8412480" cy="1587"/>
          </a:xfrm>
          <a:prstGeom prst="line">
            <a:avLst/>
          </a:prstGeom>
          <a:noFill/>
          <a:ln w="19050" algn="ctr">
            <a:solidFill>
              <a:srgbClr val="0000FF"/>
            </a:solidFill>
            <a:round/>
            <a:headEnd/>
            <a:tailEnd/>
          </a:ln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5D1D1777-12D4-4C3F-B68D-EB1E6585D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19825"/>
            <a:ext cx="876300" cy="638175"/>
          </a:xfrm>
          <a:prstGeom prst="rect">
            <a:avLst/>
          </a:prstGeom>
        </p:spPr>
      </p:pic>
      <p:sp>
        <p:nvSpPr>
          <p:cNvPr id="13" name="Rounded Rectangle 8">
            <a:extLst>
              <a:ext uri="{FF2B5EF4-FFF2-40B4-BE49-F238E27FC236}">
                <a16:creationId xmlns:a16="http://schemas.microsoft.com/office/drawing/2014/main" id="{41171938-99F6-4313-8933-35F373451BB1}"/>
              </a:ext>
            </a:extLst>
          </p:cNvPr>
          <p:cNvSpPr/>
          <p:nvPr/>
        </p:nvSpPr>
        <p:spPr bwMode="auto">
          <a:xfrm>
            <a:off x="990600" y="533400"/>
            <a:ext cx="7391400" cy="41110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NGHIÊN CỨU ỨNG DỤNG PHẦN MỀM PHỤC VỤ CHO CÔNG TÁC BÁO CÁO DỰ ÁN</a:t>
            </a:r>
            <a:endParaRPr lang="en-US" sz="14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A911F9F-7DAD-4B3A-9049-DB9A579574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" t="8127" r="4167" b="5906"/>
          <a:stretch/>
        </p:blipFill>
        <p:spPr>
          <a:xfrm>
            <a:off x="457200" y="1066801"/>
            <a:ext cx="8305800" cy="44196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A89D9712-30EC-49BE-AF62-AFBF64F0ABD0}"/>
              </a:ext>
            </a:extLst>
          </p:cNvPr>
          <p:cNvSpPr/>
          <p:nvPr/>
        </p:nvSpPr>
        <p:spPr>
          <a:xfrm>
            <a:off x="6248400" y="3498767"/>
            <a:ext cx="2514600" cy="19241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11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6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21"/>
          <p:cNvSpPr txBox="1">
            <a:spLocks noChangeArrowheads="1"/>
          </p:cNvSpPr>
          <p:nvPr/>
        </p:nvSpPr>
        <p:spPr bwMode="auto">
          <a:xfrm>
            <a:off x="0" y="1585"/>
            <a:ext cx="9144000" cy="455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7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PHẦN 1: ỨNG DỤNG KHOA HỌC – CÔNG NGHỆ HIỆN ĐẠI VÀO CÔNG TÁC SẢN XUẤT</a:t>
            </a:r>
            <a:endParaRPr lang="nl-NL" sz="17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172" name="Straight Connector 5"/>
          <p:cNvCxnSpPr>
            <a:cxnSpLocks noChangeShapeType="1"/>
          </p:cNvCxnSpPr>
          <p:nvPr/>
        </p:nvCxnSpPr>
        <p:spPr bwMode="auto">
          <a:xfrm>
            <a:off x="0" y="457200"/>
            <a:ext cx="9144000" cy="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10" name="Rectangle 721"/>
          <p:cNvSpPr txBox="1"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1400" kern="0" dirty="0">
                <a:solidFill>
                  <a:srgbClr val="0099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TƯ VẤN TRƯỜNG SƠN – PHÒNG THIẾT KẾ 1</a:t>
            </a:r>
            <a:endParaRPr lang="en-US" sz="2600" kern="0" dirty="0">
              <a:solidFill>
                <a:srgbClr val="0099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175" name="Straight Connector 11"/>
          <p:cNvCxnSpPr>
            <a:cxnSpLocks noChangeShapeType="1"/>
          </p:cNvCxnSpPr>
          <p:nvPr/>
        </p:nvCxnSpPr>
        <p:spPr bwMode="auto">
          <a:xfrm>
            <a:off x="731520" y="6551613"/>
            <a:ext cx="8412480" cy="1587"/>
          </a:xfrm>
          <a:prstGeom prst="line">
            <a:avLst/>
          </a:prstGeom>
          <a:noFill/>
          <a:ln w="19050" algn="ctr">
            <a:solidFill>
              <a:srgbClr val="0000FF"/>
            </a:solidFill>
            <a:round/>
            <a:headEnd/>
            <a:tailEnd/>
          </a:ln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5D1D1777-12D4-4C3F-B68D-EB1E6585D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19825"/>
            <a:ext cx="876300" cy="638175"/>
          </a:xfrm>
          <a:prstGeom prst="rect">
            <a:avLst/>
          </a:prstGeom>
        </p:spPr>
      </p:pic>
      <p:sp>
        <p:nvSpPr>
          <p:cNvPr id="13" name="Rounded Rectangle 8">
            <a:extLst>
              <a:ext uri="{FF2B5EF4-FFF2-40B4-BE49-F238E27FC236}">
                <a16:creationId xmlns:a16="http://schemas.microsoft.com/office/drawing/2014/main" id="{41171938-99F6-4313-8933-35F373451BB1}"/>
              </a:ext>
            </a:extLst>
          </p:cNvPr>
          <p:cNvSpPr/>
          <p:nvPr/>
        </p:nvSpPr>
        <p:spPr bwMode="auto">
          <a:xfrm>
            <a:off x="914400" y="533400"/>
            <a:ext cx="7391400" cy="41110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NGHIÊN CỨU ỨNG DỤNG PHẦN MỀM PHỤC VỤ CHO CÔNG TÁC BÁO CÁO DỰ ÁN</a:t>
            </a:r>
            <a:endParaRPr lang="en-US" sz="1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5C9E93-0491-4569-9006-1E1769B322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1276292"/>
            <a:ext cx="7187939" cy="4057708"/>
          </a:xfrm>
          <a:prstGeom prst="rect">
            <a:avLst/>
          </a:prstGeom>
        </p:spPr>
      </p:pic>
      <p:sp>
        <p:nvSpPr>
          <p:cNvPr id="11" name="Rounded Rectangle 8">
            <a:extLst>
              <a:ext uri="{FF2B5EF4-FFF2-40B4-BE49-F238E27FC236}">
                <a16:creationId xmlns:a16="http://schemas.microsoft.com/office/drawing/2014/main" id="{9B57AD92-1A52-41BA-A70F-237610AF7661}"/>
              </a:ext>
            </a:extLst>
          </p:cNvPr>
          <p:cNvSpPr/>
          <p:nvPr/>
        </p:nvSpPr>
        <p:spPr bwMode="auto">
          <a:xfrm>
            <a:off x="1322070" y="5562600"/>
            <a:ext cx="6907530" cy="638175"/>
          </a:xfrm>
          <a:prstGeom prst="roundRect">
            <a:avLst/>
          </a:prstGeom>
          <a:solidFill>
            <a:schemeClr val="tx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1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PHÒNG TK1 ĐÃ VÀ ĐANG TIẾP CẬN ĐỂ ỨNG DỤNG PHẦN MỀM INRAWORKS</a:t>
            </a:r>
          </a:p>
          <a:p>
            <a:pPr algn="ctr">
              <a:lnSpc>
                <a:spcPct val="100000"/>
              </a:lnSpc>
            </a:pPr>
            <a:r>
              <a:rPr lang="en-US" sz="1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PHỤC VỤ CÁC CÔNG TÁC BÁO CÁO DỰ ÁN</a:t>
            </a:r>
          </a:p>
        </p:txBody>
      </p:sp>
      <p:pic>
        <p:nvPicPr>
          <p:cNvPr id="2050" name="Picture 2" descr="Kết quả hình ảnh cho giới thiệu autocad infrawork&quot;">
            <a:extLst>
              <a:ext uri="{FF2B5EF4-FFF2-40B4-BE49-F238E27FC236}">
                <a16:creationId xmlns:a16="http://schemas.microsoft.com/office/drawing/2014/main" id="{E784B652-FCBB-4850-9E3E-99C7E7AB0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189193"/>
            <a:ext cx="1768450" cy="176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860959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21"/>
          <p:cNvSpPr txBox="1">
            <a:spLocks noChangeArrowheads="1"/>
          </p:cNvSpPr>
          <p:nvPr/>
        </p:nvSpPr>
        <p:spPr bwMode="auto">
          <a:xfrm>
            <a:off x="0" y="56350"/>
            <a:ext cx="9144000" cy="40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7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PHẦN 2: </a:t>
            </a:r>
            <a:r>
              <a:rPr lang="vi-VN" sz="17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NGHIÊN CỨU MỞ RỘNG</a:t>
            </a:r>
            <a:r>
              <a:rPr lang="en-US" sz="17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7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VỀ CÁC NỘI DUNG CHUYÊN MÔN - HỌC THUẬT</a:t>
            </a:r>
          </a:p>
        </p:txBody>
      </p:sp>
      <p:cxnSp>
        <p:nvCxnSpPr>
          <p:cNvPr id="7172" name="Straight Connector 5"/>
          <p:cNvCxnSpPr>
            <a:cxnSpLocks noChangeShapeType="1"/>
          </p:cNvCxnSpPr>
          <p:nvPr/>
        </p:nvCxnSpPr>
        <p:spPr bwMode="auto">
          <a:xfrm>
            <a:off x="0" y="457200"/>
            <a:ext cx="9144000" cy="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10" name="Rectangle 721"/>
          <p:cNvSpPr txBox="1"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1400" kern="0" dirty="0">
                <a:solidFill>
                  <a:srgbClr val="0099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TƯ VẤN TRƯỜNG SƠN – PHÒNG THIẾT KẾ 1</a:t>
            </a:r>
            <a:endParaRPr lang="en-US" sz="2600" kern="0" dirty="0">
              <a:solidFill>
                <a:srgbClr val="0099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175" name="Straight Connector 11"/>
          <p:cNvCxnSpPr>
            <a:cxnSpLocks noChangeShapeType="1"/>
          </p:cNvCxnSpPr>
          <p:nvPr/>
        </p:nvCxnSpPr>
        <p:spPr bwMode="auto">
          <a:xfrm>
            <a:off x="731520" y="6551613"/>
            <a:ext cx="8412480" cy="1587"/>
          </a:xfrm>
          <a:prstGeom prst="line">
            <a:avLst/>
          </a:prstGeom>
          <a:noFill/>
          <a:ln w="19050" algn="ctr">
            <a:solidFill>
              <a:srgbClr val="0000FF"/>
            </a:solidFill>
            <a:round/>
            <a:headEnd/>
            <a:tailEnd/>
          </a:ln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5D1D1777-12D4-4C3F-B68D-EB1E6585D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19825"/>
            <a:ext cx="876300" cy="638175"/>
          </a:xfrm>
          <a:prstGeom prst="rect">
            <a:avLst/>
          </a:prstGeom>
        </p:spPr>
      </p:pic>
      <p:sp>
        <p:nvSpPr>
          <p:cNvPr id="17" name="Rounded Rectangle 8">
            <a:extLst>
              <a:ext uri="{FF2B5EF4-FFF2-40B4-BE49-F238E27FC236}">
                <a16:creationId xmlns:a16="http://schemas.microsoft.com/office/drawing/2014/main" id="{6EBE7AC0-5B6B-4341-8607-8F4452E983F9}"/>
              </a:ext>
            </a:extLst>
          </p:cNvPr>
          <p:cNvSpPr/>
          <p:nvPr/>
        </p:nvSpPr>
        <p:spPr bwMode="auto">
          <a:xfrm>
            <a:off x="268127" y="2516189"/>
            <a:ext cx="2475073" cy="3578226"/>
          </a:xfrm>
          <a:prstGeom prst="roundRect">
            <a:avLst/>
          </a:prstGeom>
          <a:solidFill>
            <a:schemeClr val="tx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PHÒNG THIẾT KẾ 1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phương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diện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đơn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vị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lao </a:t>
            </a:r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trí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quá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trình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chúng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tôi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nhận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thấy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vấn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đề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mặt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đường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mềm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nghiên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cứu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chuyên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sâu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thêm</a:t>
            </a:r>
            <a:endParaRPr lang="en-US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ounded Rectangle 8">
            <a:extLst>
              <a:ext uri="{FF2B5EF4-FFF2-40B4-BE49-F238E27FC236}">
                <a16:creationId xmlns:a16="http://schemas.microsoft.com/office/drawing/2014/main" id="{A45480E9-34A5-44D2-B26F-800F0565C56E}"/>
              </a:ext>
            </a:extLst>
          </p:cNvPr>
          <p:cNvSpPr/>
          <p:nvPr/>
        </p:nvSpPr>
        <p:spPr bwMode="auto">
          <a:xfrm>
            <a:off x="781050" y="533400"/>
            <a:ext cx="7581900" cy="1751013"/>
          </a:xfrm>
          <a:prstGeom prst="roundRect">
            <a:avLst/>
          </a:prstGeom>
          <a:solidFill>
            <a:schemeClr val="tx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PHẦN 2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ĐỀ XUẤT H</a:t>
            </a:r>
            <a:r>
              <a:rPr lang="vi-VN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Ư</a:t>
            </a:r>
            <a:r>
              <a:rPr lang="en-US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ỚNG NGHIÊN CỨU MỞ RỘNG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VỀ CÁC NỘI DUNG CHUYÊN MÔN - HỌC THUẬT</a:t>
            </a:r>
            <a:endParaRPr lang="nl-NL" sz="24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indent="341313">
              <a:spcBef>
                <a:spcPts val="600"/>
              </a:spcBef>
              <a:spcAft>
                <a:spcPts val="600"/>
              </a:spcAft>
            </a:pPr>
            <a:endParaRPr lang="en-US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indent="341313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•"/>
            </a:pPr>
            <a:endParaRPr lang="en-US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Kết quả hình ảnh cho kết cấu mặt đường bê tông nhựa&quot;">
            <a:extLst>
              <a:ext uri="{FF2B5EF4-FFF2-40B4-BE49-F238E27FC236}">
                <a16:creationId xmlns:a16="http://schemas.microsoft.com/office/drawing/2014/main" id="{E6FF840E-5EB5-4103-B8EE-41BEB41AF2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6"/>
          <a:stretch/>
        </p:blipFill>
        <p:spPr bwMode="auto">
          <a:xfrm>
            <a:off x="2895600" y="2743200"/>
            <a:ext cx="5985528" cy="3159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15501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21"/>
          <p:cNvSpPr txBox="1">
            <a:spLocks noChangeArrowheads="1"/>
          </p:cNvSpPr>
          <p:nvPr/>
        </p:nvSpPr>
        <p:spPr bwMode="auto">
          <a:xfrm>
            <a:off x="0" y="56350"/>
            <a:ext cx="9144000" cy="40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7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PHẦN 2: </a:t>
            </a:r>
            <a:r>
              <a:rPr lang="vi-VN" sz="17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NGHIÊN CỨU MỞ RỘNG</a:t>
            </a:r>
            <a:r>
              <a:rPr lang="en-US" sz="17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7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VỀ CÁC NỘI DUNG CHUYÊN MÔN - HỌC THUẬT</a:t>
            </a:r>
          </a:p>
        </p:txBody>
      </p:sp>
      <p:cxnSp>
        <p:nvCxnSpPr>
          <p:cNvPr id="7172" name="Straight Connector 5"/>
          <p:cNvCxnSpPr>
            <a:cxnSpLocks noChangeShapeType="1"/>
          </p:cNvCxnSpPr>
          <p:nvPr/>
        </p:nvCxnSpPr>
        <p:spPr bwMode="auto">
          <a:xfrm>
            <a:off x="0" y="457200"/>
            <a:ext cx="9144000" cy="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10" name="Rectangle 721"/>
          <p:cNvSpPr txBox="1"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1400" kern="0" dirty="0">
                <a:solidFill>
                  <a:srgbClr val="0099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TƯ VẤN TRƯỜNG SƠN – PHÒNG THIẾT KẾ 1</a:t>
            </a:r>
            <a:endParaRPr lang="en-US" sz="2600" kern="0" dirty="0">
              <a:solidFill>
                <a:srgbClr val="0099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175" name="Straight Connector 11"/>
          <p:cNvCxnSpPr>
            <a:cxnSpLocks noChangeShapeType="1"/>
          </p:cNvCxnSpPr>
          <p:nvPr/>
        </p:nvCxnSpPr>
        <p:spPr bwMode="auto">
          <a:xfrm>
            <a:off x="731520" y="6551613"/>
            <a:ext cx="8412480" cy="1587"/>
          </a:xfrm>
          <a:prstGeom prst="line">
            <a:avLst/>
          </a:prstGeom>
          <a:noFill/>
          <a:ln w="19050" algn="ctr">
            <a:solidFill>
              <a:srgbClr val="0000FF"/>
            </a:solidFill>
            <a:round/>
            <a:headEnd/>
            <a:tailEnd/>
          </a:ln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5D1D1777-12D4-4C3F-B68D-EB1E6585D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19825"/>
            <a:ext cx="876300" cy="638175"/>
          </a:xfrm>
          <a:prstGeom prst="rect">
            <a:avLst/>
          </a:prstGeom>
        </p:spPr>
      </p:pic>
      <p:sp>
        <p:nvSpPr>
          <p:cNvPr id="19" name="Rounded Rectangle 8">
            <a:extLst>
              <a:ext uri="{FF2B5EF4-FFF2-40B4-BE49-F238E27FC236}">
                <a16:creationId xmlns:a16="http://schemas.microsoft.com/office/drawing/2014/main" id="{24A89EAA-B8DD-43BB-9E1F-EA3E9B321937}"/>
              </a:ext>
            </a:extLst>
          </p:cNvPr>
          <p:cNvSpPr/>
          <p:nvPr/>
        </p:nvSpPr>
        <p:spPr bwMode="auto">
          <a:xfrm>
            <a:off x="589597" y="5403844"/>
            <a:ext cx="4015740" cy="387356"/>
          </a:xfrm>
          <a:prstGeom prst="roundRect">
            <a:avLst/>
          </a:prstGeom>
          <a:solidFill>
            <a:schemeClr val="tx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HIỆN TRẠNG LƯU LƯỢNG XE TĂNG NHANH</a:t>
            </a:r>
            <a:endParaRPr lang="en-US" sz="1400" dirty="0"/>
          </a:p>
        </p:txBody>
      </p:sp>
      <p:sp>
        <p:nvSpPr>
          <p:cNvPr id="22" name="Rounded Rectangle 8">
            <a:extLst>
              <a:ext uri="{FF2B5EF4-FFF2-40B4-BE49-F238E27FC236}">
                <a16:creationId xmlns:a16="http://schemas.microsoft.com/office/drawing/2014/main" id="{47139327-6A17-4A1D-8299-F52FD5E48067}"/>
              </a:ext>
            </a:extLst>
          </p:cNvPr>
          <p:cNvSpPr/>
          <p:nvPr/>
        </p:nvSpPr>
        <p:spPr bwMode="auto">
          <a:xfrm>
            <a:off x="5638800" y="3016552"/>
            <a:ext cx="3144203" cy="390530"/>
          </a:xfrm>
          <a:prstGeom prst="roundRect">
            <a:avLst/>
          </a:prstGeom>
          <a:solidFill>
            <a:schemeClr val="tx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SỰ XUẤT HIỆN CÁC XE TẢI NẶNG</a:t>
            </a:r>
            <a:endParaRPr lang="en-US" sz="1400" dirty="0"/>
          </a:p>
        </p:txBody>
      </p:sp>
      <p:pic>
        <p:nvPicPr>
          <p:cNvPr id="4098" name="Picture 2" descr="Kết quả hình ảnh cho ùn tắc ô tô cao tốc việt nam&quot;">
            <a:extLst>
              <a:ext uri="{FF2B5EF4-FFF2-40B4-BE49-F238E27FC236}">
                <a16:creationId xmlns:a16="http://schemas.microsoft.com/office/drawing/2014/main" id="{A22F20E5-11EB-4AC4-A00D-DD55F95DCE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47"/>
          <a:stretch/>
        </p:blipFill>
        <p:spPr bwMode="auto">
          <a:xfrm>
            <a:off x="100083" y="1551543"/>
            <a:ext cx="5229366" cy="377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Kết quả hình ảnh cho XE TẢI NẶNG&quot;">
            <a:extLst>
              <a:ext uri="{FF2B5EF4-FFF2-40B4-BE49-F238E27FC236}">
                <a16:creationId xmlns:a16="http://schemas.microsoft.com/office/drawing/2014/main" id="{0E12E7A6-C9AA-4E0A-AC81-F4318D9C6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969380"/>
            <a:ext cx="3505199" cy="194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CE923A-03C7-4462-85DA-11AE4ED6C70B}"/>
              </a:ext>
            </a:extLst>
          </p:cNvPr>
          <p:cNvSpPr/>
          <p:nvPr/>
        </p:nvSpPr>
        <p:spPr>
          <a:xfrm>
            <a:off x="152400" y="684023"/>
            <a:ext cx="1851789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1. ĐẶT VẤN ĐỀ</a:t>
            </a:r>
            <a:endParaRPr lang="en-US" sz="1800" b="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37B5179-AC74-4B6C-BE85-74B37F2220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462" y="3604168"/>
            <a:ext cx="3482937" cy="2415632"/>
          </a:xfrm>
          <a:prstGeom prst="rect">
            <a:avLst/>
          </a:prstGeom>
        </p:spPr>
      </p:pic>
      <p:sp>
        <p:nvSpPr>
          <p:cNvPr id="14" name="Rounded Rectangle 8">
            <a:extLst>
              <a:ext uri="{FF2B5EF4-FFF2-40B4-BE49-F238E27FC236}">
                <a16:creationId xmlns:a16="http://schemas.microsoft.com/office/drawing/2014/main" id="{C7BFA390-0E23-4F8E-8E29-F1D380D801AF}"/>
              </a:ext>
            </a:extLst>
          </p:cNvPr>
          <p:cNvSpPr/>
          <p:nvPr/>
        </p:nvSpPr>
        <p:spPr bwMode="auto">
          <a:xfrm>
            <a:off x="5867399" y="6092028"/>
            <a:ext cx="2590800" cy="387356"/>
          </a:xfrm>
          <a:prstGeom prst="roundRect">
            <a:avLst/>
          </a:prstGeom>
          <a:solidFill>
            <a:schemeClr val="tx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MẶT ĐƯỜNG BỊ HƯ HỎNG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083289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21"/>
          <p:cNvSpPr txBox="1">
            <a:spLocks noChangeArrowheads="1"/>
          </p:cNvSpPr>
          <p:nvPr/>
        </p:nvSpPr>
        <p:spPr bwMode="auto">
          <a:xfrm>
            <a:off x="0" y="56350"/>
            <a:ext cx="9144000" cy="40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7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PHẦN 2: </a:t>
            </a:r>
            <a:r>
              <a:rPr lang="vi-VN" sz="17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NGHIÊN CỨU MỞ RỘNG</a:t>
            </a:r>
            <a:r>
              <a:rPr lang="en-US" sz="17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7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VỀ CÁC NỘI DUNG CHUYÊN MÔN - HỌC THUẬT</a:t>
            </a:r>
          </a:p>
        </p:txBody>
      </p:sp>
      <p:cxnSp>
        <p:nvCxnSpPr>
          <p:cNvPr id="7172" name="Straight Connector 5"/>
          <p:cNvCxnSpPr>
            <a:cxnSpLocks noChangeShapeType="1"/>
          </p:cNvCxnSpPr>
          <p:nvPr/>
        </p:nvCxnSpPr>
        <p:spPr bwMode="auto">
          <a:xfrm>
            <a:off x="0" y="457200"/>
            <a:ext cx="9144000" cy="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10" name="Rectangle 721"/>
          <p:cNvSpPr txBox="1"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1400" kern="0" dirty="0">
                <a:solidFill>
                  <a:srgbClr val="0099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TƯ VẤN TRƯỜNG SƠN – PHÒNG THIẾT KẾ 1</a:t>
            </a:r>
            <a:endParaRPr lang="en-US" sz="2600" kern="0" dirty="0">
              <a:solidFill>
                <a:srgbClr val="0099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175" name="Straight Connector 11"/>
          <p:cNvCxnSpPr>
            <a:cxnSpLocks noChangeShapeType="1"/>
          </p:cNvCxnSpPr>
          <p:nvPr/>
        </p:nvCxnSpPr>
        <p:spPr bwMode="auto">
          <a:xfrm>
            <a:off x="731520" y="6551613"/>
            <a:ext cx="8412480" cy="1587"/>
          </a:xfrm>
          <a:prstGeom prst="line">
            <a:avLst/>
          </a:prstGeom>
          <a:noFill/>
          <a:ln w="19050" algn="ctr">
            <a:solidFill>
              <a:srgbClr val="0000FF"/>
            </a:solidFill>
            <a:round/>
            <a:headEnd/>
            <a:tailEnd/>
          </a:ln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5D1D1777-12D4-4C3F-B68D-EB1E6585D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19825"/>
            <a:ext cx="876300" cy="638175"/>
          </a:xfrm>
          <a:prstGeom prst="rect">
            <a:avLst/>
          </a:prstGeom>
        </p:spPr>
      </p:pic>
      <p:sp>
        <p:nvSpPr>
          <p:cNvPr id="19" name="Rounded Rectangle 8">
            <a:extLst>
              <a:ext uri="{FF2B5EF4-FFF2-40B4-BE49-F238E27FC236}">
                <a16:creationId xmlns:a16="http://schemas.microsoft.com/office/drawing/2014/main" id="{24A89EAA-B8DD-43BB-9E1F-EA3E9B321937}"/>
              </a:ext>
            </a:extLst>
          </p:cNvPr>
          <p:cNvSpPr/>
          <p:nvPr/>
        </p:nvSpPr>
        <p:spPr bwMode="auto">
          <a:xfrm>
            <a:off x="304800" y="1086851"/>
            <a:ext cx="3352800" cy="1503949"/>
          </a:xfrm>
          <a:prstGeom prst="roundRect">
            <a:avLst/>
          </a:prstGeom>
          <a:solidFill>
            <a:schemeClr val="tx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XU HƯỚNG CHIỀU DÀY KẾT CẤU ÁO ĐƯỜNG MỀM TĂNG LÊN ĐỂ ĐẢM BẢO TẢI TRỌNG XE NẶNG LƯU THÔNG</a:t>
            </a:r>
            <a:endParaRPr lang="en-US" sz="1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CE923A-03C7-4462-85DA-11AE4ED6C70B}"/>
              </a:ext>
            </a:extLst>
          </p:cNvPr>
          <p:cNvSpPr/>
          <p:nvPr/>
        </p:nvSpPr>
        <p:spPr>
          <a:xfrm>
            <a:off x="152400" y="684023"/>
            <a:ext cx="1851789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1. ĐẶT VẤN ĐỀ</a:t>
            </a:r>
            <a:endParaRPr lang="en-US" sz="1800" b="1" dirty="0"/>
          </a:p>
        </p:txBody>
      </p:sp>
      <p:pic>
        <p:nvPicPr>
          <p:cNvPr id="5122" name="Picture 2" descr="Kết quả hình ảnh cho kết cấu mặt đường bê tông nhựa&quot;">
            <a:extLst>
              <a:ext uri="{FF2B5EF4-FFF2-40B4-BE49-F238E27FC236}">
                <a16:creationId xmlns:a16="http://schemas.microsoft.com/office/drawing/2014/main" id="{F66FDA79-510B-47DE-A101-A8AB965409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426006" y="2743200"/>
            <a:ext cx="3079194" cy="266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lowchart: Decision 5">
            <a:extLst>
              <a:ext uri="{FF2B5EF4-FFF2-40B4-BE49-F238E27FC236}">
                <a16:creationId xmlns:a16="http://schemas.microsoft.com/office/drawing/2014/main" id="{F80A790E-6A14-47D2-8672-1799A3377612}"/>
              </a:ext>
            </a:extLst>
          </p:cNvPr>
          <p:cNvSpPr/>
          <p:nvPr/>
        </p:nvSpPr>
        <p:spPr>
          <a:xfrm>
            <a:off x="4343400" y="457200"/>
            <a:ext cx="4495800" cy="2260830"/>
          </a:xfrm>
          <a:prstGeom prst="flowChartDecision">
            <a:avLst/>
          </a:prstGeom>
          <a:ln w="3175">
            <a:solidFill>
              <a:srgbClr val="00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QUY ĐỊNH 22TCN211 06 </a:t>
            </a:r>
            <a:r>
              <a:rPr lang="en-US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VỀ TÍNH TOÁN KẾT CẤU MẶT Đ</a:t>
            </a:r>
            <a:r>
              <a:rPr lang="vi-VN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Ư</a:t>
            </a:r>
            <a:r>
              <a:rPr lang="en-US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ỜNG BỊ GIỚI HẠN BỞI TÝ SỐ H/D</a:t>
            </a:r>
            <a:endParaRPr lang="en-US" sz="1400" dirty="0">
              <a:ln w="0">
                <a:solidFill>
                  <a:schemeClr val="tx1"/>
                </a:solidFill>
              </a:ln>
            </a:endParaRPr>
          </a:p>
        </p:txBody>
      </p:sp>
      <p:sp>
        <p:nvSpPr>
          <p:cNvPr id="12" name="Rounded Rectangle 8">
            <a:extLst>
              <a:ext uri="{FF2B5EF4-FFF2-40B4-BE49-F238E27FC236}">
                <a16:creationId xmlns:a16="http://schemas.microsoft.com/office/drawing/2014/main" id="{4AF72E59-3125-4202-9560-8860195FBFF5}"/>
              </a:ext>
            </a:extLst>
          </p:cNvPr>
          <p:cNvSpPr/>
          <p:nvPr/>
        </p:nvSpPr>
        <p:spPr bwMode="auto">
          <a:xfrm>
            <a:off x="4755592" y="3018516"/>
            <a:ext cx="959408" cy="562884"/>
          </a:xfrm>
          <a:prstGeom prst="roundRect">
            <a:avLst/>
          </a:prstGeom>
          <a:solidFill>
            <a:schemeClr val="tx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H/D &lt; 2</a:t>
            </a:r>
            <a:endParaRPr lang="en-US" sz="1400" dirty="0"/>
          </a:p>
        </p:txBody>
      </p:sp>
      <p:sp>
        <p:nvSpPr>
          <p:cNvPr id="15" name="Rounded Rectangle 8">
            <a:extLst>
              <a:ext uri="{FF2B5EF4-FFF2-40B4-BE49-F238E27FC236}">
                <a16:creationId xmlns:a16="http://schemas.microsoft.com/office/drawing/2014/main" id="{18ABCC4F-F3E6-4B6A-B138-A2E723B6BB7B}"/>
              </a:ext>
            </a:extLst>
          </p:cNvPr>
          <p:cNvSpPr/>
          <p:nvPr/>
        </p:nvSpPr>
        <p:spPr bwMode="auto">
          <a:xfrm>
            <a:off x="7239000" y="3018516"/>
            <a:ext cx="959408" cy="562884"/>
          </a:xfrm>
          <a:prstGeom prst="roundRect">
            <a:avLst/>
          </a:prstGeom>
          <a:solidFill>
            <a:schemeClr val="tx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H/D &gt; 2</a:t>
            </a:r>
            <a:endParaRPr lang="en-US" sz="1400" dirty="0"/>
          </a:p>
        </p:txBody>
      </p:sp>
      <p:sp>
        <p:nvSpPr>
          <p:cNvPr id="16" name="Rounded Rectangle 8">
            <a:extLst>
              <a:ext uri="{FF2B5EF4-FFF2-40B4-BE49-F238E27FC236}">
                <a16:creationId xmlns:a16="http://schemas.microsoft.com/office/drawing/2014/main" id="{2BE7CE62-140D-4723-8854-DD4873D1CA1A}"/>
              </a:ext>
            </a:extLst>
          </p:cNvPr>
          <p:cNvSpPr/>
          <p:nvPr/>
        </p:nvSpPr>
        <p:spPr bwMode="auto">
          <a:xfrm>
            <a:off x="4038600" y="3897803"/>
            <a:ext cx="2362199" cy="1352067"/>
          </a:xfrm>
          <a:prstGeom prst="roundRect">
            <a:avLst/>
          </a:prstGeom>
          <a:solidFill>
            <a:schemeClr val="tx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TÍNH TOÁN KẾT CẤU MẶT Đ</a:t>
            </a:r>
            <a:r>
              <a:rPr lang="vi-VN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Ư</a:t>
            </a:r>
            <a:r>
              <a:rPr lang="en-US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ỜNG THEO CÁC TOÁN ĐỒ (KOGAN, KÉO UỐN, CẮT TR</a:t>
            </a:r>
            <a:r>
              <a:rPr lang="vi-VN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Ư</a:t>
            </a:r>
            <a:r>
              <a:rPr lang="en-US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ỢT)</a:t>
            </a:r>
            <a:endParaRPr lang="en-US" sz="1400" dirty="0">
              <a:ln w="0">
                <a:solidFill>
                  <a:schemeClr val="tx1"/>
                </a:solidFill>
              </a:ln>
            </a:endParaRPr>
          </a:p>
        </p:txBody>
      </p:sp>
      <p:sp>
        <p:nvSpPr>
          <p:cNvPr id="17" name="Rounded Rectangle 8">
            <a:extLst>
              <a:ext uri="{FF2B5EF4-FFF2-40B4-BE49-F238E27FC236}">
                <a16:creationId xmlns:a16="http://schemas.microsoft.com/office/drawing/2014/main" id="{4DF303D1-8ADF-4101-AFA9-5EB3D35535D2}"/>
              </a:ext>
            </a:extLst>
          </p:cNvPr>
          <p:cNvSpPr/>
          <p:nvPr/>
        </p:nvSpPr>
        <p:spPr bwMode="auto">
          <a:xfrm>
            <a:off x="6934203" y="3849427"/>
            <a:ext cx="2209797" cy="1402030"/>
          </a:xfrm>
          <a:prstGeom prst="roundRect">
            <a:avLst/>
          </a:prstGeom>
          <a:solidFill>
            <a:schemeClr val="tx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TÍNH TOÁN KẾT CẤU MẶT Đ</a:t>
            </a:r>
            <a:r>
              <a:rPr lang="vi-VN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Ư</a:t>
            </a:r>
            <a:r>
              <a:rPr lang="en-US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ỜNG THEO CÔNG THỨC BACBER</a:t>
            </a:r>
            <a:r>
              <a:rPr lang="vi-VN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Ơ</a:t>
            </a:r>
            <a:endParaRPr lang="en-US" sz="1400" dirty="0">
              <a:ln w="0">
                <a:solidFill>
                  <a:schemeClr val="tx1"/>
                </a:solidFill>
              </a:ln>
            </a:endParaRPr>
          </a:p>
        </p:txBody>
      </p: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B03E402D-00C7-4195-9C1D-83943BE452AA}"/>
              </a:ext>
            </a:extLst>
          </p:cNvPr>
          <p:cNvCxnSpPr>
            <a:cxnSpLocks/>
            <a:stCxn id="6" idx="2"/>
            <a:endCxn id="15" idx="1"/>
          </p:cNvCxnSpPr>
          <p:nvPr/>
        </p:nvCxnSpPr>
        <p:spPr>
          <a:xfrm rot="16200000" flipH="1">
            <a:off x="6624186" y="2685144"/>
            <a:ext cx="581928" cy="647700"/>
          </a:xfrm>
          <a:prstGeom prst="bentConnector2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2F716D23-6F58-4862-A51F-5C64862D27CA}"/>
              </a:ext>
            </a:extLst>
          </p:cNvPr>
          <p:cNvCxnSpPr>
            <a:cxnSpLocks/>
            <a:stCxn id="6" idx="2"/>
            <a:endCxn id="12" idx="3"/>
          </p:cNvCxnSpPr>
          <p:nvPr/>
        </p:nvCxnSpPr>
        <p:spPr>
          <a:xfrm rot="5400000">
            <a:off x="5862186" y="2570844"/>
            <a:ext cx="581928" cy="876300"/>
          </a:xfrm>
          <a:prstGeom prst="bentConnector2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621E156-F0DC-4008-A328-2EB57733B8CF}"/>
              </a:ext>
            </a:extLst>
          </p:cNvPr>
          <p:cNvCxnSpPr>
            <a:cxnSpLocks/>
          </p:cNvCxnSpPr>
          <p:nvPr/>
        </p:nvCxnSpPr>
        <p:spPr>
          <a:xfrm>
            <a:off x="5257802" y="3581400"/>
            <a:ext cx="0" cy="268026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03F6949F-B54A-446F-9D0E-E2E73C997F0A}"/>
              </a:ext>
            </a:extLst>
          </p:cNvPr>
          <p:cNvCxnSpPr>
            <a:cxnSpLocks/>
          </p:cNvCxnSpPr>
          <p:nvPr/>
        </p:nvCxnSpPr>
        <p:spPr>
          <a:xfrm>
            <a:off x="7696200" y="3581400"/>
            <a:ext cx="0" cy="268026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ounded Rectangle 8">
            <a:extLst>
              <a:ext uri="{FF2B5EF4-FFF2-40B4-BE49-F238E27FC236}">
                <a16:creationId xmlns:a16="http://schemas.microsoft.com/office/drawing/2014/main" id="{EAE48CAB-0CB2-4B72-A3F2-9D176D0E489C}"/>
              </a:ext>
            </a:extLst>
          </p:cNvPr>
          <p:cNvSpPr/>
          <p:nvPr/>
        </p:nvSpPr>
        <p:spPr bwMode="auto">
          <a:xfrm>
            <a:off x="289203" y="5663613"/>
            <a:ext cx="3352800" cy="813387"/>
          </a:xfrm>
          <a:prstGeom prst="roundRect">
            <a:avLst/>
          </a:prstGeom>
          <a:solidFill>
            <a:schemeClr val="tx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CÁC KẾT CẤU ÁO Đ</a:t>
            </a:r>
            <a:r>
              <a:rPr lang="vi-VN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Ư</a:t>
            </a:r>
            <a:r>
              <a:rPr lang="en-US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ỜNG CAO TỐC VÀ CÁC Đ</a:t>
            </a:r>
            <a:r>
              <a:rPr lang="vi-VN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Ư</a:t>
            </a:r>
            <a:r>
              <a:rPr lang="en-US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ỜNG CÓ XE NẶNG</a:t>
            </a:r>
            <a:endParaRPr lang="en-US" sz="1400" dirty="0"/>
          </a:p>
        </p:txBody>
      </p:sp>
      <p:sp>
        <p:nvSpPr>
          <p:cNvPr id="7173" name="Cloud 7172">
            <a:extLst>
              <a:ext uri="{FF2B5EF4-FFF2-40B4-BE49-F238E27FC236}">
                <a16:creationId xmlns:a16="http://schemas.microsoft.com/office/drawing/2014/main" id="{E7B79064-33A8-4C51-84C8-5D8721D3799D}"/>
              </a:ext>
            </a:extLst>
          </p:cNvPr>
          <p:cNvSpPr/>
          <p:nvPr/>
        </p:nvSpPr>
        <p:spPr>
          <a:xfrm>
            <a:off x="6172200" y="5556257"/>
            <a:ext cx="2971800" cy="1301743"/>
          </a:xfrm>
          <a:prstGeom prst="cloud">
            <a:avLst/>
          </a:prstGeom>
          <a:ln w="3175">
            <a:solidFill>
              <a:srgbClr val="00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QUY ĐỊNH DẤU CH</a:t>
            </a:r>
            <a:r>
              <a:rPr lang="vi-VN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Ư</a:t>
            </a:r>
            <a:r>
              <a:rPr lang="en-US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 RÕ RÀNG  SAI SỐ 5% -10%</a:t>
            </a:r>
            <a:endParaRPr 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200110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21"/>
          <p:cNvSpPr txBox="1">
            <a:spLocks noChangeArrowheads="1"/>
          </p:cNvSpPr>
          <p:nvPr/>
        </p:nvSpPr>
        <p:spPr bwMode="auto">
          <a:xfrm>
            <a:off x="0" y="56350"/>
            <a:ext cx="9144000" cy="40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7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PHẦN 2: </a:t>
            </a:r>
            <a:r>
              <a:rPr lang="vi-VN" sz="17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NGHIÊN CỨU MỞ RỘNG</a:t>
            </a:r>
            <a:r>
              <a:rPr lang="en-US" sz="17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7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VỀ CÁC NỘI DUNG CHUYÊN MÔN - HỌC THUẬT</a:t>
            </a:r>
          </a:p>
        </p:txBody>
      </p:sp>
      <p:cxnSp>
        <p:nvCxnSpPr>
          <p:cNvPr id="7172" name="Straight Connector 5"/>
          <p:cNvCxnSpPr>
            <a:cxnSpLocks noChangeShapeType="1"/>
          </p:cNvCxnSpPr>
          <p:nvPr/>
        </p:nvCxnSpPr>
        <p:spPr bwMode="auto">
          <a:xfrm>
            <a:off x="0" y="457200"/>
            <a:ext cx="9144000" cy="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10" name="Rectangle 721"/>
          <p:cNvSpPr txBox="1"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1400" kern="0" dirty="0">
                <a:solidFill>
                  <a:srgbClr val="0099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TƯ VẤN TRƯỜNG SƠN – PHÒNG THIẾT KẾ 1</a:t>
            </a:r>
            <a:endParaRPr lang="en-US" sz="2600" kern="0" dirty="0">
              <a:solidFill>
                <a:srgbClr val="0099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175" name="Straight Connector 11"/>
          <p:cNvCxnSpPr>
            <a:cxnSpLocks noChangeShapeType="1"/>
          </p:cNvCxnSpPr>
          <p:nvPr/>
        </p:nvCxnSpPr>
        <p:spPr bwMode="auto">
          <a:xfrm>
            <a:off x="731520" y="6551613"/>
            <a:ext cx="8412480" cy="1587"/>
          </a:xfrm>
          <a:prstGeom prst="line">
            <a:avLst/>
          </a:prstGeom>
          <a:noFill/>
          <a:ln w="19050" algn="ctr">
            <a:solidFill>
              <a:srgbClr val="0000FF"/>
            </a:solidFill>
            <a:round/>
            <a:headEnd/>
            <a:tailEnd/>
          </a:ln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5D1D1777-12D4-4C3F-B68D-EB1E6585D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19825"/>
            <a:ext cx="876300" cy="6381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CE923A-03C7-4462-85DA-11AE4ED6C70B}"/>
              </a:ext>
            </a:extLst>
          </p:cNvPr>
          <p:cNvSpPr/>
          <p:nvPr/>
        </p:nvSpPr>
        <p:spPr>
          <a:xfrm>
            <a:off x="137084" y="684023"/>
            <a:ext cx="3520516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2. ĐỊNH H</a:t>
            </a:r>
            <a:r>
              <a:rPr lang="vi-VN" sz="1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Ư</a:t>
            </a:r>
            <a:r>
              <a:rPr lang="en-US" sz="1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ỚNG NGHIÊN CỨU</a:t>
            </a:r>
            <a:endParaRPr lang="en-US" sz="1800" b="1" dirty="0"/>
          </a:p>
        </p:txBody>
      </p:sp>
      <p:sp>
        <p:nvSpPr>
          <p:cNvPr id="15" name="Rounded Rectangle 8">
            <a:extLst>
              <a:ext uri="{FF2B5EF4-FFF2-40B4-BE49-F238E27FC236}">
                <a16:creationId xmlns:a16="http://schemas.microsoft.com/office/drawing/2014/main" id="{18ABCC4F-F3E6-4B6A-B138-A2E723B6BB7B}"/>
              </a:ext>
            </a:extLst>
          </p:cNvPr>
          <p:cNvSpPr/>
          <p:nvPr/>
        </p:nvSpPr>
        <p:spPr bwMode="auto">
          <a:xfrm>
            <a:off x="5181600" y="1616561"/>
            <a:ext cx="2044358" cy="745639"/>
          </a:xfrm>
          <a:prstGeom prst="roundRect">
            <a:avLst/>
          </a:prstGeom>
          <a:solidFill>
            <a:schemeClr val="tx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SỬ DỤNG PH</a:t>
            </a:r>
            <a:r>
              <a:rPr lang="vi-VN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Ư</a:t>
            </a:r>
            <a:r>
              <a:rPr lang="en-US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ƠNG PHÁP PTHH</a:t>
            </a:r>
            <a:endParaRPr lang="en-US" sz="1400" dirty="0"/>
          </a:p>
        </p:txBody>
      </p:sp>
      <p:sp>
        <p:nvSpPr>
          <p:cNvPr id="16" name="Rounded Rectangle 8">
            <a:extLst>
              <a:ext uri="{FF2B5EF4-FFF2-40B4-BE49-F238E27FC236}">
                <a16:creationId xmlns:a16="http://schemas.microsoft.com/office/drawing/2014/main" id="{2BE7CE62-140D-4723-8854-DD4873D1CA1A}"/>
              </a:ext>
            </a:extLst>
          </p:cNvPr>
          <p:cNvSpPr/>
          <p:nvPr/>
        </p:nvSpPr>
        <p:spPr bwMode="auto">
          <a:xfrm>
            <a:off x="892023" y="1346743"/>
            <a:ext cx="2362199" cy="1122410"/>
          </a:xfrm>
          <a:prstGeom prst="roundRect">
            <a:avLst/>
          </a:prstGeom>
          <a:solidFill>
            <a:schemeClr val="tx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KHÔNG SỬ DỤNG CÔNG THỨC BACBER</a:t>
            </a:r>
            <a:r>
              <a:rPr lang="vi-VN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Ơ</a:t>
            </a:r>
            <a:r>
              <a:rPr lang="en-US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ĐỂ TÍNH TOÁN KCAD</a:t>
            </a:r>
            <a:endParaRPr lang="en-US" sz="1400" dirty="0">
              <a:ln w="0">
                <a:solidFill>
                  <a:schemeClr val="tx1"/>
                </a:solidFill>
              </a:ln>
            </a:endParaRPr>
          </a:p>
        </p:txBody>
      </p: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2F716D23-6F58-4862-A51F-5C64862D27CA}"/>
              </a:ext>
            </a:extLst>
          </p:cNvPr>
          <p:cNvCxnSpPr>
            <a:cxnSpLocks/>
            <a:stCxn id="15" idx="2"/>
            <a:endCxn id="35" idx="0"/>
          </p:cNvCxnSpPr>
          <p:nvPr/>
        </p:nvCxnSpPr>
        <p:spPr>
          <a:xfrm rot="16200000" flipH="1">
            <a:off x="6359337" y="2206642"/>
            <a:ext cx="609808" cy="920924"/>
          </a:xfrm>
          <a:prstGeom prst="bentConnector3">
            <a:avLst>
              <a:gd name="adj1" fmla="val 50000"/>
            </a:avLst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621E156-F0DC-4008-A328-2EB57733B8CF}"/>
              </a:ext>
            </a:extLst>
          </p:cNvPr>
          <p:cNvCxnSpPr>
            <a:cxnSpLocks/>
          </p:cNvCxnSpPr>
          <p:nvPr/>
        </p:nvCxnSpPr>
        <p:spPr>
          <a:xfrm>
            <a:off x="6238256" y="1295400"/>
            <a:ext cx="0" cy="292883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EC24B239-E94E-4C6F-B202-773555BE28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009274"/>
            <a:ext cx="3168954" cy="2019925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8E134E1-9068-4456-8C06-6FD974E3D7C6}"/>
              </a:ext>
            </a:extLst>
          </p:cNvPr>
          <p:cNvCxnSpPr>
            <a:cxnSpLocks/>
          </p:cNvCxnSpPr>
          <p:nvPr/>
        </p:nvCxnSpPr>
        <p:spPr>
          <a:xfrm>
            <a:off x="571500" y="2895600"/>
            <a:ext cx="3054654" cy="24383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7A9D4E75-D034-4916-BB5E-0AE54D8ACF7D}"/>
              </a:ext>
            </a:extLst>
          </p:cNvPr>
          <p:cNvSpPr/>
          <p:nvPr/>
        </p:nvSpPr>
        <p:spPr>
          <a:xfrm>
            <a:off x="4184346" y="3009274"/>
            <a:ext cx="540054" cy="8626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8">
            <a:extLst>
              <a:ext uri="{FF2B5EF4-FFF2-40B4-BE49-F238E27FC236}">
                <a16:creationId xmlns:a16="http://schemas.microsoft.com/office/drawing/2014/main" id="{0E08ED41-EF04-4B10-8A05-D940F96DCD7A}"/>
              </a:ext>
            </a:extLst>
          </p:cNvPr>
          <p:cNvSpPr/>
          <p:nvPr/>
        </p:nvSpPr>
        <p:spPr bwMode="auto">
          <a:xfrm>
            <a:off x="5943600" y="609600"/>
            <a:ext cx="2590802" cy="705608"/>
          </a:xfrm>
          <a:prstGeom prst="roundRect">
            <a:avLst/>
          </a:prstGeom>
          <a:solidFill>
            <a:schemeClr val="tx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ĐỀ XUẤT GIẢI PHÁP MỚI ĐỂ TÍNH ECH CỦA KCAD</a:t>
            </a:r>
            <a:endParaRPr lang="en-US" sz="1400" dirty="0">
              <a:ln w="0">
                <a:solidFill>
                  <a:schemeClr val="tx1"/>
                </a:solidFill>
              </a:ln>
            </a:endParaRPr>
          </a:p>
        </p:txBody>
      </p:sp>
      <p:pic>
        <p:nvPicPr>
          <p:cNvPr id="1026" name="Picture 2" descr="Kết quả hình ảnh cho ABAQUS&quot;">
            <a:extLst>
              <a:ext uri="{FF2B5EF4-FFF2-40B4-BE49-F238E27FC236}">
                <a16:creationId xmlns:a16="http://schemas.microsoft.com/office/drawing/2014/main" id="{73851C0B-3BF4-42CF-BC83-CE8963B87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442" y="1371600"/>
            <a:ext cx="1833558" cy="128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23CA6042-42B9-4646-9D82-07BB0FB13E43}"/>
              </a:ext>
            </a:extLst>
          </p:cNvPr>
          <p:cNvCxnSpPr>
            <a:cxnSpLocks/>
          </p:cNvCxnSpPr>
          <p:nvPr/>
        </p:nvCxnSpPr>
        <p:spPr>
          <a:xfrm>
            <a:off x="7176469" y="4495800"/>
            <a:ext cx="0" cy="268026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8">
            <a:extLst>
              <a:ext uri="{FF2B5EF4-FFF2-40B4-BE49-F238E27FC236}">
                <a16:creationId xmlns:a16="http://schemas.microsoft.com/office/drawing/2014/main" id="{D743DB53-8393-49CE-B3FB-31EEC416640D}"/>
              </a:ext>
            </a:extLst>
          </p:cNvPr>
          <p:cNvSpPr/>
          <p:nvPr/>
        </p:nvSpPr>
        <p:spPr bwMode="auto">
          <a:xfrm>
            <a:off x="5486405" y="2972008"/>
            <a:ext cx="3276595" cy="1523792"/>
          </a:xfrm>
          <a:prstGeom prst="roundRect">
            <a:avLst/>
          </a:prstGeom>
          <a:solidFill>
            <a:schemeClr val="tx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MÔ PHỎNG KCAD VÀ TÍNH ỨNG SUẤT TẠI MẶT Đ</a:t>
            </a:r>
            <a:r>
              <a:rPr lang="vi-VN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Ư</a:t>
            </a:r>
            <a:r>
              <a:rPr lang="en-US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ỜNG KHI TẢI TRỌNG XE TÁC DỤNG (TẢI TRỌNG TRỤC TIÊU CHUẨN)</a:t>
            </a:r>
            <a:endParaRPr lang="en-US" sz="1400" dirty="0"/>
          </a:p>
        </p:txBody>
      </p:sp>
      <p:sp>
        <p:nvSpPr>
          <p:cNvPr id="38" name="Rounded Rectangle 8">
            <a:extLst>
              <a:ext uri="{FF2B5EF4-FFF2-40B4-BE49-F238E27FC236}">
                <a16:creationId xmlns:a16="http://schemas.microsoft.com/office/drawing/2014/main" id="{1C2AE129-8E5A-4C25-BACF-C7475916A37B}"/>
              </a:ext>
            </a:extLst>
          </p:cNvPr>
          <p:cNvSpPr/>
          <p:nvPr/>
        </p:nvSpPr>
        <p:spPr bwMode="auto">
          <a:xfrm>
            <a:off x="5867400" y="4800600"/>
            <a:ext cx="2635911" cy="1733551"/>
          </a:xfrm>
          <a:prstGeom prst="roundRect">
            <a:avLst/>
          </a:prstGeom>
          <a:solidFill>
            <a:schemeClr val="tx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SỬ DỤNG CÔNG THỨC C</a:t>
            </a:r>
            <a:r>
              <a:rPr lang="vi-VN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Ơ</a:t>
            </a:r>
            <a:r>
              <a:rPr lang="en-US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BẢN CỦA SỨC BỀN ĐỂ TỪ ỨNG SUẤT VÀ BIẾN DẠNG TÍNH NG</a:t>
            </a:r>
            <a:r>
              <a:rPr lang="vi-VN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Ư</a:t>
            </a:r>
            <a:r>
              <a:rPr lang="en-US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ỢC RA MÔ ĐUN ĐÀN HỒI</a:t>
            </a:r>
            <a:endParaRPr lang="en-US" sz="1400" dirty="0">
              <a:ln w="0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143223313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21"/>
          <p:cNvSpPr txBox="1">
            <a:spLocks noChangeArrowheads="1"/>
          </p:cNvSpPr>
          <p:nvPr/>
        </p:nvSpPr>
        <p:spPr bwMode="auto">
          <a:xfrm>
            <a:off x="0" y="0"/>
            <a:ext cx="91440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2400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NỘI DUNG BÁO CÁO</a:t>
            </a:r>
          </a:p>
        </p:txBody>
      </p:sp>
      <p:cxnSp>
        <p:nvCxnSpPr>
          <p:cNvPr id="7172" name="Straight Connector 5"/>
          <p:cNvCxnSpPr>
            <a:cxnSpLocks noChangeShapeType="1"/>
          </p:cNvCxnSpPr>
          <p:nvPr/>
        </p:nvCxnSpPr>
        <p:spPr bwMode="auto">
          <a:xfrm>
            <a:off x="0" y="457200"/>
            <a:ext cx="9144000" cy="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10" name="Rectangle 721"/>
          <p:cNvSpPr txBox="1"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1400" kern="0" dirty="0">
                <a:solidFill>
                  <a:srgbClr val="0099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TƯ VẤN TRƯỜNG SƠN – PHÒNG THIẾT KẾ 1</a:t>
            </a:r>
            <a:endParaRPr lang="en-US" sz="2600" kern="0" dirty="0">
              <a:solidFill>
                <a:srgbClr val="0099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175" name="Straight Connector 11"/>
          <p:cNvCxnSpPr>
            <a:cxnSpLocks noChangeShapeType="1"/>
          </p:cNvCxnSpPr>
          <p:nvPr/>
        </p:nvCxnSpPr>
        <p:spPr bwMode="auto">
          <a:xfrm>
            <a:off x="731520" y="6551613"/>
            <a:ext cx="8412480" cy="1587"/>
          </a:xfrm>
          <a:prstGeom prst="line">
            <a:avLst/>
          </a:prstGeom>
          <a:noFill/>
          <a:ln w="19050" algn="ctr">
            <a:solidFill>
              <a:srgbClr val="0000FF"/>
            </a:solidFill>
            <a:round/>
            <a:headEnd/>
            <a:tailEnd/>
          </a:ln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5D1D1777-12D4-4C3F-B68D-EB1E6585D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19825"/>
            <a:ext cx="876300" cy="638175"/>
          </a:xfrm>
          <a:prstGeom prst="rect">
            <a:avLst/>
          </a:prstGeom>
        </p:spPr>
      </p:pic>
      <p:sp>
        <p:nvSpPr>
          <p:cNvPr id="12" name="Rounded Rectangle 8">
            <a:extLst>
              <a:ext uri="{FF2B5EF4-FFF2-40B4-BE49-F238E27FC236}">
                <a16:creationId xmlns:a16="http://schemas.microsoft.com/office/drawing/2014/main" id="{66C57925-5020-4683-BD1D-9D1617714B33}"/>
              </a:ext>
            </a:extLst>
          </p:cNvPr>
          <p:cNvSpPr/>
          <p:nvPr/>
        </p:nvSpPr>
        <p:spPr bwMode="auto">
          <a:xfrm>
            <a:off x="1143000" y="611187"/>
            <a:ext cx="7620000" cy="1751013"/>
          </a:xfrm>
          <a:prstGeom prst="roundRect">
            <a:avLst/>
          </a:prstGeom>
          <a:solidFill>
            <a:schemeClr val="tx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PHẦN 1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ỨNG DỤNG KHOA HỌC – CÔNG NGHỆ HIỆN ĐẠI 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VÀO CÔNG TÁC SẢN XUẤT</a:t>
            </a:r>
            <a:endParaRPr lang="nl-NL" sz="24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indent="341313">
              <a:spcBef>
                <a:spcPts val="600"/>
              </a:spcBef>
              <a:spcAft>
                <a:spcPts val="600"/>
              </a:spcAft>
            </a:pPr>
            <a:endParaRPr lang="en-US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indent="341313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•"/>
            </a:pPr>
            <a:endParaRPr lang="en-US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ounded Rectangle 8">
            <a:extLst>
              <a:ext uri="{FF2B5EF4-FFF2-40B4-BE49-F238E27FC236}">
                <a16:creationId xmlns:a16="http://schemas.microsoft.com/office/drawing/2014/main" id="{3FE6F6E5-26BF-4873-9BD2-2E874539E26B}"/>
              </a:ext>
            </a:extLst>
          </p:cNvPr>
          <p:cNvSpPr/>
          <p:nvPr/>
        </p:nvSpPr>
        <p:spPr bwMode="auto">
          <a:xfrm>
            <a:off x="1181100" y="2592387"/>
            <a:ext cx="7581900" cy="1751013"/>
          </a:xfrm>
          <a:prstGeom prst="roundRect">
            <a:avLst/>
          </a:prstGeom>
          <a:solidFill>
            <a:schemeClr val="tx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PHẦN 2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ĐỀ XUẤT H</a:t>
            </a:r>
            <a:r>
              <a:rPr lang="vi-VN" sz="2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Ư</a:t>
            </a:r>
            <a:r>
              <a:rPr lang="en-US" sz="2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ỚNG NGHIÊN CỨU MỞ RỘNG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VỀ CÁC NỘI DUNG CHUYÊN MÔN - HỌC THUẬT</a:t>
            </a:r>
            <a:endParaRPr lang="nl-NL" sz="24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indent="341313">
              <a:spcBef>
                <a:spcPts val="600"/>
              </a:spcBef>
              <a:spcAft>
                <a:spcPts val="600"/>
              </a:spcAft>
            </a:pPr>
            <a:endParaRPr lang="en-US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indent="341313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•"/>
            </a:pPr>
            <a:endParaRPr lang="en-US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ounded Rectangle 8">
            <a:extLst>
              <a:ext uri="{FF2B5EF4-FFF2-40B4-BE49-F238E27FC236}">
                <a16:creationId xmlns:a16="http://schemas.microsoft.com/office/drawing/2014/main" id="{F562D76C-62D0-4C71-9AAD-675A241EE849}"/>
              </a:ext>
            </a:extLst>
          </p:cNvPr>
          <p:cNvSpPr/>
          <p:nvPr/>
        </p:nvSpPr>
        <p:spPr bwMode="auto">
          <a:xfrm>
            <a:off x="1181100" y="4572000"/>
            <a:ext cx="7581900" cy="1743084"/>
          </a:xfrm>
          <a:prstGeom prst="roundRect">
            <a:avLst/>
          </a:prstGeom>
          <a:solidFill>
            <a:schemeClr val="tx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PHẦN 3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TRAO ĐỔI KINH NGHIỆM THIẾT KẾ VÀ SỰ PHỐI HỢP GIỮA CÁC ĐẦU MỐI KHI TRIỂN KHAI DỰ ÁN</a:t>
            </a:r>
            <a:endParaRPr lang="nl-NL" sz="24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indent="341313">
              <a:spcBef>
                <a:spcPts val="600"/>
              </a:spcBef>
              <a:spcAft>
                <a:spcPts val="600"/>
              </a:spcAft>
            </a:pPr>
            <a:endParaRPr lang="en-US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indent="341313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•"/>
            </a:pPr>
            <a:endParaRPr lang="en-US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0013E40E-E9A8-4DF7-8EBD-49865001F66C}"/>
              </a:ext>
            </a:extLst>
          </p:cNvPr>
          <p:cNvSpPr/>
          <p:nvPr/>
        </p:nvSpPr>
        <p:spPr>
          <a:xfrm>
            <a:off x="266700" y="953293"/>
            <a:ext cx="723900" cy="1066799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75A0177B-15B7-45B6-9639-04D99557FE1E}"/>
              </a:ext>
            </a:extLst>
          </p:cNvPr>
          <p:cNvSpPr/>
          <p:nvPr/>
        </p:nvSpPr>
        <p:spPr>
          <a:xfrm>
            <a:off x="266700" y="2934493"/>
            <a:ext cx="723900" cy="1066799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C0BFC824-D1F2-476B-AD1B-83F9CCC117C8}"/>
              </a:ext>
            </a:extLst>
          </p:cNvPr>
          <p:cNvSpPr/>
          <p:nvPr/>
        </p:nvSpPr>
        <p:spPr>
          <a:xfrm>
            <a:off x="266700" y="4910142"/>
            <a:ext cx="723900" cy="1066799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5" grpId="0" animBg="1"/>
      <p:bldP spid="15" grpId="0" animBg="1"/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21"/>
          <p:cNvSpPr txBox="1">
            <a:spLocks noChangeArrowheads="1"/>
          </p:cNvSpPr>
          <p:nvPr/>
        </p:nvSpPr>
        <p:spPr bwMode="auto">
          <a:xfrm>
            <a:off x="0" y="56350"/>
            <a:ext cx="9144000" cy="40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7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PHẦN 2: </a:t>
            </a:r>
            <a:r>
              <a:rPr lang="vi-VN" sz="17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NGHIÊN CỨU MỞ RỘNG</a:t>
            </a:r>
            <a:r>
              <a:rPr lang="en-US" sz="17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7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VỀ CÁC NỘI DUNG CHUYÊN MÔN - HỌC THUẬT</a:t>
            </a:r>
          </a:p>
        </p:txBody>
      </p:sp>
      <p:cxnSp>
        <p:nvCxnSpPr>
          <p:cNvPr id="7172" name="Straight Connector 5"/>
          <p:cNvCxnSpPr>
            <a:cxnSpLocks noChangeShapeType="1"/>
          </p:cNvCxnSpPr>
          <p:nvPr/>
        </p:nvCxnSpPr>
        <p:spPr bwMode="auto">
          <a:xfrm>
            <a:off x="0" y="457200"/>
            <a:ext cx="9144000" cy="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10" name="Rectangle 721"/>
          <p:cNvSpPr txBox="1"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1400" kern="0" dirty="0">
                <a:solidFill>
                  <a:srgbClr val="0099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TƯ VẤN TRƯỜNG SƠN – PHÒNG THIẾT KẾ 1</a:t>
            </a:r>
            <a:endParaRPr lang="en-US" sz="2600" kern="0" dirty="0">
              <a:solidFill>
                <a:srgbClr val="0099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175" name="Straight Connector 11"/>
          <p:cNvCxnSpPr>
            <a:cxnSpLocks noChangeShapeType="1"/>
          </p:cNvCxnSpPr>
          <p:nvPr/>
        </p:nvCxnSpPr>
        <p:spPr bwMode="auto">
          <a:xfrm>
            <a:off x="731520" y="6551613"/>
            <a:ext cx="8412480" cy="1587"/>
          </a:xfrm>
          <a:prstGeom prst="line">
            <a:avLst/>
          </a:prstGeom>
          <a:noFill/>
          <a:ln w="19050" algn="ctr">
            <a:solidFill>
              <a:srgbClr val="0000FF"/>
            </a:solidFill>
            <a:round/>
            <a:headEnd/>
            <a:tailEnd/>
          </a:ln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5D1D1777-12D4-4C3F-B68D-EB1E6585D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19825"/>
            <a:ext cx="876300" cy="6381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CE923A-03C7-4462-85DA-11AE4ED6C70B}"/>
              </a:ext>
            </a:extLst>
          </p:cNvPr>
          <p:cNvSpPr/>
          <p:nvPr/>
        </p:nvSpPr>
        <p:spPr>
          <a:xfrm>
            <a:off x="137084" y="684023"/>
            <a:ext cx="3520516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2. ĐỊNH H</a:t>
            </a:r>
            <a:r>
              <a:rPr lang="vi-VN" sz="1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Ư</a:t>
            </a:r>
            <a:r>
              <a:rPr lang="en-US" sz="1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ỚNG NGHIÊN CỨU</a:t>
            </a:r>
            <a:endParaRPr lang="en-US" sz="1800" b="1" dirty="0"/>
          </a:p>
        </p:txBody>
      </p:sp>
      <p:pic>
        <p:nvPicPr>
          <p:cNvPr id="1026" name="Picture 2" descr="Kết quả hình ảnh cho ABAQUS&quot;">
            <a:extLst>
              <a:ext uri="{FF2B5EF4-FFF2-40B4-BE49-F238E27FC236}">
                <a16:creationId xmlns:a16="http://schemas.microsoft.com/office/drawing/2014/main" id="{73851C0B-3BF4-42CF-BC83-CE8963B87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522" y="941271"/>
            <a:ext cx="7610475" cy="534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6313722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21"/>
          <p:cNvSpPr txBox="1">
            <a:spLocks noChangeArrowheads="1"/>
          </p:cNvSpPr>
          <p:nvPr/>
        </p:nvSpPr>
        <p:spPr bwMode="auto">
          <a:xfrm>
            <a:off x="0" y="56350"/>
            <a:ext cx="9144000" cy="40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7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PHẦN 2: </a:t>
            </a:r>
            <a:r>
              <a:rPr lang="vi-VN" sz="17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NGHIÊN CỨU MỞ RỘNG</a:t>
            </a:r>
            <a:r>
              <a:rPr lang="en-US" sz="17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7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VỀ CÁC NỘI DUNG CHUYÊN MÔN - HỌC THUẬT</a:t>
            </a:r>
          </a:p>
        </p:txBody>
      </p:sp>
      <p:cxnSp>
        <p:nvCxnSpPr>
          <p:cNvPr id="7172" name="Straight Connector 5"/>
          <p:cNvCxnSpPr>
            <a:cxnSpLocks noChangeShapeType="1"/>
          </p:cNvCxnSpPr>
          <p:nvPr/>
        </p:nvCxnSpPr>
        <p:spPr bwMode="auto">
          <a:xfrm>
            <a:off x="0" y="457200"/>
            <a:ext cx="9144000" cy="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10" name="Rectangle 721"/>
          <p:cNvSpPr txBox="1"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1400" kern="0" dirty="0">
                <a:solidFill>
                  <a:srgbClr val="0099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TƯ VẤN TRƯỜNG SƠN – PHÒNG THIẾT KẾ 1</a:t>
            </a:r>
            <a:endParaRPr lang="en-US" sz="2600" kern="0" dirty="0">
              <a:solidFill>
                <a:srgbClr val="0099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175" name="Straight Connector 11"/>
          <p:cNvCxnSpPr>
            <a:cxnSpLocks noChangeShapeType="1"/>
          </p:cNvCxnSpPr>
          <p:nvPr/>
        </p:nvCxnSpPr>
        <p:spPr bwMode="auto">
          <a:xfrm>
            <a:off x="731520" y="6551613"/>
            <a:ext cx="8412480" cy="1587"/>
          </a:xfrm>
          <a:prstGeom prst="line">
            <a:avLst/>
          </a:prstGeom>
          <a:noFill/>
          <a:ln w="19050" algn="ctr">
            <a:solidFill>
              <a:srgbClr val="0000FF"/>
            </a:solidFill>
            <a:round/>
            <a:headEnd/>
            <a:tailEnd/>
          </a:ln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5D1D1777-12D4-4C3F-B68D-EB1E6585D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19825"/>
            <a:ext cx="876300" cy="6381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CE923A-03C7-4462-85DA-11AE4ED6C70B}"/>
              </a:ext>
            </a:extLst>
          </p:cNvPr>
          <p:cNvSpPr/>
          <p:nvPr/>
        </p:nvSpPr>
        <p:spPr>
          <a:xfrm>
            <a:off x="137084" y="684023"/>
            <a:ext cx="3520516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2. ĐỊNH H</a:t>
            </a:r>
            <a:r>
              <a:rPr lang="vi-VN" sz="1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Ư</a:t>
            </a:r>
            <a:r>
              <a:rPr lang="en-US" sz="1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ỚNG NGHIÊN CỨU</a:t>
            </a:r>
            <a:endParaRPr lang="en-US" sz="1800" b="1" dirty="0"/>
          </a:p>
        </p:txBody>
      </p:sp>
      <p:sp>
        <p:nvSpPr>
          <p:cNvPr id="38" name="Rounded Rectangle 8">
            <a:extLst>
              <a:ext uri="{FF2B5EF4-FFF2-40B4-BE49-F238E27FC236}">
                <a16:creationId xmlns:a16="http://schemas.microsoft.com/office/drawing/2014/main" id="{1C2AE129-8E5A-4C25-BACF-C7475916A37B}"/>
              </a:ext>
            </a:extLst>
          </p:cNvPr>
          <p:cNvSpPr/>
          <p:nvPr/>
        </p:nvSpPr>
        <p:spPr bwMode="auto">
          <a:xfrm>
            <a:off x="731520" y="1295400"/>
            <a:ext cx="2635911" cy="754070"/>
          </a:xfrm>
          <a:prstGeom prst="roundRect">
            <a:avLst/>
          </a:prstGeom>
          <a:solidFill>
            <a:schemeClr val="tx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MÔ PHỎNG KẾT CẤU MẶT Đ</a:t>
            </a:r>
            <a:r>
              <a:rPr lang="vi-VN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Ư</a:t>
            </a:r>
            <a:r>
              <a:rPr lang="en-US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ỜNG VÀ TẢI TRỌNG</a:t>
            </a:r>
            <a:endParaRPr lang="en-US" sz="1400" dirty="0">
              <a:ln w="0">
                <a:solidFill>
                  <a:schemeClr val="tx1"/>
                </a:solidFill>
              </a:ln>
            </a:endParaRP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574E8B6B-FCE4-4B02-A46A-107AAA2A7B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6" t="-1" r="5942" b="32490"/>
          <a:stretch/>
        </p:blipFill>
        <p:spPr bwMode="auto">
          <a:xfrm>
            <a:off x="0" y="2209800"/>
            <a:ext cx="4106960" cy="14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A130A970-FF07-46B4-A646-CEE337BBBD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7" t="6991" r="22460"/>
          <a:stretch/>
        </p:blipFill>
        <p:spPr bwMode="auto">
          <a:xfrm>
            <a:off x="731520" y="3886200"/>
            <a:ext cx="2773680" cy="2411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D964E75-6FE0-4AA9-8126-FFEB04F44045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194389" y="1826074"/>
            <a:ext cx="4860130" cy="3832144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ECC822DA-FA37-4C26-9597-999C31006D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7" t="6991" r="22460"/>
          <a:stretch/>
        </p:blipFill>
        <p:spPr bwMode="auto">
          <a:xfrm>
            <a:off x="726060" y="3742146"/>
            <a:ext cx="2773680" cy="2411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4090006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21"/>
          <p:cNvSpPr txBox="1">
            <a:spLocks noChangeArrowheads="1"/>
          </p:cNvSpPr>
          <p:nvPr/>
        </p:nvSpPr>
        <p:spPr bwMode="auto">
          <a:xfrm>
            <a:off x="0" y="56350"/>
            <a:ext cx="9144000" cy="40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7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PHẦN 2: </a:t>
            </a:r>
            <a:r>
              <a:rPr lang="vi-VN" sz="17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NGHIÊN CỨU MỞ RỘNG</a:t>
            </a:r>
            <a:r>
              <a:rPr lang="en-US" sz="17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7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VỀ CÁC NỘI DUNG CHUYÊN MÔN - HỌC THUẬT</a:t>
            </a:r>
          </a:p>
        </p:txBody>
      </p:sp>
      <p:cxnSp>
        <p:nvCxnSpPr>
          <p:cNvPr id="7172" name="Straight Connector 5"/>
          <p:cNvCxnSpPr>
            <a:cxnSpLocks noChangeShapeType="1"/>
          </p:cNvCxnSpPr>
          <p:nvPr/>
        </p:nvCxnSpPr>
        <p:spPr bwMode="auto">
          <a:xfrm>
            <a:off x="0" y="457200"/>
            <a:ext cx="9144000" cy="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10" name="Rectangle 721"/>
          <p:cNvSpPr txBox="1"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1400" kern="0" dirty="0">
                <a:solidFill>
                  <a:srgbClr val="0099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TƯ VẤN TRƯỜNG SƠN – PHÒNG THIẾT KẾ 1</a:t>
            </a:r>
            <a:endParaRPr lang="en-US" sz="2600" kern="0" dirty="0">
              <a:solidFill>
                <a:srgbClr val="0099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175" name="Straight Connector 11"/>
          <p:cNvCxnSpPr>
            <a:cxnSpLocks noChangeShapeType="1"/>
          </p:cNvCxnSpPr>
          <p:nvPr/>
        </p:nvCxnSpPr>
        <p:spPr bwMode="auto">
          <a:xfrm>
            <a:off x="731520" y="6551613"/>
            <a:ext cx="8412480" cy="1587"/>
          </a:xfrm>
          <a:prstGeom prst="line">
            <a:avLst/>
          </a:prstGeom>
          <a:noFill/>
          <a:ln w="19050" algn="ctr">
            <a:solidFill>
              <a:srgbClr val="0000FF"/>
            </a:solidFill>
            <a:round/>
            <a:headEnd/>
            <a:tailEnd/>
          </a:ln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5D1D1777-12D4-4C3F-B68D-EB1E6585D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19825"/>
            <a:ext cx="876300" cy="638175"/>
          </a:xfrm>
          <a:prstGeom prst="rect">
            <a:avLst/>
          </a:prstGeom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23CA6042-42B9-4646-9D82-07BB0FB13E43}"/>
              </a:ext>
            </a:extLst>
          </p:cNvPr>
          <p:cNvCxnSpPr>
            <a:cxnSpLocks/>
          </p:cNvCxnSpPr>
          <p:nvPr/>
        </p:nvCxnSpPr>
        <p:spPr>
          <a:xfrm>
            <a:off x="6947869" y="3518896"/>
            <a:ext cx="367331" cy="0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ounded Rectangle 8">
            <a:extLst>
              <a:ext uri="{FF2B5EF4-FFF2-40B4-BE49-F238E27FC236}">
                <a16:creationId xmlns:a16="http://schemas.microsoft.com/office/drawing/2014/main" id="{1C2AE129-8E5A-4C25-BACF-C7475916A37B}"/>
              </a:ext>
            </a:extLst>
          </p:cNvPr>
          <p:cNvSpPr/>
          <p:nvPr/>
        </p:nvSpPr>
        <p:spPr bwMode="auto">
          <a:xfrm>
            <a:off x="65417" y="1729590"/>
            <a:ext cx="1991983" cy="690222"/>
          </a:xfrm>
          <a:prstGeom prst="roundRect">
            <a:avLst/>
          </a:prstGeom>
          <a:solidFill>
            <a:schemeClr val="tx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XUẤT KẾT QUẢ ĐỘ VÕNG MẶT Đ</a:t>
            </a:r>
            <a:r>
              <a:rPr lang="vi-VN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Ư</a:t>
            </a:r>
            <a:r>
              <a:rPr lang="en-US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ỜNG</a:t>
            </a:r>
            <a:endParaRPr lang="en-US" sz="1400" dirty="0">
              <a:ln w="0">
                <a:solidFill>
                  <a:schemeClr val="tx1"/>
                </a:solidFill>
              </a:ln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36EE56B-5736-4DEB-AAEB-492ED8AAEBB9}"/>
              </a:ext>
            </a:extLst>
          </p:cNvPr>
          <p:cNvCxnSpPr>
            <a:cxnSpLocks/>
          </p:cNvCxnSpPr>
          <p:nvPr/>
        </p:nvCxnSpPr>
        <p:spPr>
          <a:xfrm>
            <a:off x="2095734" y="2058988"/>
            <a:ext cx="518641" cy="0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079A96B4-6B85-4A78-B1D0-CEB329EA9610}"/>
              </a:ext>
            </a:extLst>
          </p:cNvPr>
          <p:cNvPicPr/>
          <p:nvPr/>
        </p:nvPicPr>
        <p:blipFill rotWithShape="1">
          <a:blip r:embed="rId3"/>
          <a:srcRect l="14166" t="3024" r="20292" b="27991"/>
          <a:stretch/>
        </p:blipFill>
        <p:spPr>
          <a:xfrm>
            <a:off x="2653381" y="693867"/>
            <a:ext cx="4280819" cy="282979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2A291F0-0BCA-452E-8CB8-05B136B07FF4}"/>
              </a:ext>
            </a:extLst>
          </p:cNvPr>
          <p:cNvPicPr/>
          <p:nvPr/>
        </p:nvPicPr>
        <p:blipFill rotWithShape="1">
          <a:blip r:embed="rId4"/>
          <a:srcRect l="14850" r="20946" b="34607"/>
          <a:stretch/>
        </p:blipFill>
        <p:spPr>
          <a:xfrm>
            <a:off x="2729582" y="3566245"/>
            <a:ext cx="4204618" cy="2980606"/>
          </a:xfrm>
          <a:prstGeom prst="rect">
            <a:avLst/>
          </a:prstGeom>
        </p:spPr>
      </p:pic>
      <p:sp>
        <p:nvSpPr>
          <p:cNvPr id="15" name="Rounded Rectangle 8">
            <a:extLst>
              <a:ext uri="{FF2B5EF4-FFF2-40B4-BE49-F238E27FC236}">
                <a16:creationId xmlns:a16="http://schemas.microsoft.com/office/drawing/2014/main" id="{F2C35B3D-8A3B-4F03-93F6-888068048774}"/>
              </a:ext>
            </a:extLst>
          </p:cNvPr>
          <p:cNvSpPr/>
          <p:nvPr/>
        </p:nvSpPr>
        <p:spPr bwMode="auto">
          <a:xfrm>
            <a:off x="306133" y="4598795"/>
            <a:ext cx="1615516" cy="690222"/>
          </a:xfrm>
          <a:prstGeom prst="roundRect">
            <a:avLst/>
          </a:prstGeom>
          <a:solidFill>
            <a:schemeClr val="tx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XUẤT KẾT QUẢ ỨNG SUẤT</a:t>
            </a:r>
            <a:endParaRPr lang="en-US" sz="1400" dirty="0">
              <a:ln w="0">
                <a:solidFill>
                  <a:schemeClr val="tx1"/>
                </a:solidFill>
              </a:ln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F4CCFD9-302B-4DDD-8ED3-98EBC0E10E88}"/>
              </a:ext>
            </a:extLst>
          </p:cNvPr>
          <p:cNvCxnSpPr>
            <a:cxnSpLocks/>
          </p:cNvCxnSpPr>
          <p:nvPr/>
        </p:nvCxnSpPr>
        <p:spPr>
          <a:xfrm>
            <a:off x="1997849" y="4943906"/>
            <a:ext cx="669151" cy="10682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75971BB-B7F3-45F9-8B8D-42082006B48F}"/>
              </a:ext>
            </a:extLst>
          </p:cNvPr>
          <p:cNvCxnSpPr>
            <a:cxnSpLocks/>
          </p:cNvCxnSpPr>
          <p:nvPr/>
        </p:nvCxnSpPr>
        <p:spPr>
          <a:xfrm>
            <a:off x="609600" y="3429000"/>
            <a:ext cx="1066800" cy="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288B78A-2E4C-4112-B2DB-0EE6280A4B36}"/>
              </a:ext>
            </a:extLst>
          </p:cNvPr>
          <p:cNvCxnSpPr>
            <a:cxnSpLocks/>
          </p:cNvCxnSpPr>
          <p:nvPr/>
        </p:nvCxnSpPr>
        <p:spPr>
          <a:xfrm flipV="1">
            <a:off x="1143000" y="2971800"/>
            <a:ext cx="0" cy="91440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8">
            <a:extLst>
              <a:ext uri="{FF2B5EF4-FFF2-40B4-BE49-F238E27FC236}">
                <a16:creationId xmlns:a16="http://schemas.microsoft.com/office/drawing/2014/main" id="{B3B36742-3E32-47CE-90DE-4AB2B56A34B2}"/>
              </a:ext>
            </a:extLst>
          </p:cNvPr>
          <p:cNvSpPr/>
          <p:nvPr/>
        </p:nvSpPr>
        <p:spPr bwMode="auto">
          <a:xfrm>
            <a:off x="7315200" y="2643004"/>
            <a:ext cx="1667030" cy="1751783"/>
          </a:xfrm>
          <a:prstGeom prst="roundRect">
            <a:avLst/>
          </a:prstGeom>
          <a:solidFill>
            <a:schemeClr val="tx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TỪ ỨNG SUẤT VÀ ĐỘ VÕNG TÍNH LẠI RA ECH TRÊN MẶT Đ</a:t>
            </a:r>
            <a:r>
              <a:rPr lang="vi-VN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Ư</a:t>
            </a:r>
            <a:r>
              <a:rPr lang="en-US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ỜNG</a:t>
            </a:r>
            <a:endParaRPr lang="en-US" sz="1400" dirty="0">
              <a:ln w="0">
                <a:solidFill>
                  <a:schemeClr val="tx1"/>
                </a:solidFill>
              </a:ln>
            </a:endParaRP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EF4E710F-9E41-4A82-8283-9970EAF7A35B}"/>
              </a:ext>
            </a:extLst>
          </p:cNvPr>
          <p:cNvSpPr/>
          <p:nvPr/>
        </p:nvSpPr>
        <p:spPr>
          <a:xfrm>
            <a:off x="1457925" y="1327479"/>
            <a:ext cx="6543075" cy="4025454"/>
          </a:xfrm>
          <a:prstGeom prst="cloud">
            <a:avLst/>
          </a:prstGeom>
          <a:ln w="3175">
            <a:solidFill>
              <a:srgbClr val="00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VỚI H</a:t>
            </a:r>
            <a:r>
              <a:rPr lang="vi-VN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Ư</a:t>
            </a:r>
            <a:r>
              <a:rPr lang="en-US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ỚNG NGHIÊN CỨU NÀY, CHÚNG TÔI ĐANG THỰC HIỆN CHO NHIỀU BÀI TOÁN VỚI NHIỀU TR</a:t>
            </a:r>
            <a:r>
              <a:rPr lang="vi-VN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Ư</a:t>
            </a:r>
            <a:r>
              <a:rPr lang="en-US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ỜNG HỢP KHÁC NHAU, ĐỂ CÓ TẬP MẪU ĐỦ LỚN CHO KẾT QUẢ TIN CẬY VÀ MONG MUỐN Đ</a:t>
            </a:r>
            <a:r>
              <a:rPr lang="vi-VN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Ư</a:t>
            </a:r>
            <a:r>
              <a:rPr lang="en-US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ỢC Đ</a:t>
            </a:r>
            <a:r>
              <a:rPr lang="vi-VN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Ư</a:t>
            </a:r>
            <a:r>
              <a:rPr lang="en-US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 KẾT QUẢ ĐÓ ĐẾN CÁC HỘI NGHỊ VỀ NGHIÊN CỨU KHOA HỌC Ở CẤP CAO H</a:t>
            </a:r>
            <a:r>
              <a:rPr lang="vi-VN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Ơ</a:t>
            </a:r>
            <a:r>
              <a:rPr lang="en-US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</a:t>
            </a:r>
            <a:endParaRPr 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6129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6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15" grpId="0" animBg="1"/>
      <p:bldP spid="26" grpId="0" animBg="1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21"/>
          <p:cNvSpPr txBox="1">
            <a:spLocks noChangeArrowheads="1"/>
          </p:cNvSpPr>
          <p:nvPr/>
        </p:nvSpPr>
        <p:spPr bwMode="auto">
          <a:xfrm>
            <a:off x="0" y="56350"/>
            <a:ext cx="9144000" cy="40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7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PHẦN 3: TRAO ĐỔI KINH NGHIỆM THIẾT KẾ VÀ SỰ PHỐI HỢP KHI TRIỂN KHAI DỰ ÁN</a:t>
            </a:r>
            <a:endParaRPr lang="vi-VN" sz="17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172" name="Straight Connector 5"/>
          <p:cNvCxnSpPr>
            <a:cxnSpLocks noChangeShapeType="1"/>
          </p:cNvCxnSpPr>
          <p:nvPr/>
        </p:nvCxnSpPr>
        <p:spPr bwMode="auto">
          <a:xfrm>
            <a:off x="0" y="457200"/>
            <a:ext cx="9144000" cy="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10" name="Rectangle 721"/>
          <p:cNvSpPr txBox="1"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1400" kern="0" dirty="0">
                <a:solidFill>
                  <a:srgbClr val="0099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TƯ VẤN TRƯỜNG SƠN – PHÒNG THIẾT KẾ 1</a:t>
            </a:r>
            <a:endParaRPr lang="en-US" sz="2600" kern="0" dirty="0">
              <a:solidFill>
                <a:srgbClr val="0099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175" name="Straight Connector 11"/>
          <p:cNvCxnSpPr>
            <a:cxnSpLocks noChangeShapeType="1"/>
          </p:cNvCxnSpPr>
          <p:nvPr/>
        </p:nvCxnSpPr>
        <p:spPr bwMode="auto">
          <a:xfrm>
            <a:off x="731520" y="6551613"/>
            <a:ext cx="8412480" cy="1587"/>
          </a:xfrm>
          <a:prstGeom prst="line">
            <a:avLst/>
          </a:prstGeom>
          <a:noFill/>
          <a:ln w="19050" algn="ctr">
            <a:solidFill>
              <a:srgbClr val="0000FF"/>
            </a:solidFill>
            <a:round/>
            <a:headEnd/>
            <a:tailEnd/>
          </a:ln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5D1D1777-12D4-4C3F-B68D-EB1E6585D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19825"/>
            <a:ext cx="876300" cy="6381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CE923A-03C7-4462-85DA-11AE4ED6C70B}"/>
              </a:ext>
            </a:extLst>
          </p:cNvPr>
          <p:cNvSpPr/>
          <p:nvPr/>
        </p:nvSpPr>
        <p:spPr>
          <a:xfrm>
            <a:off x="99014" y="684023"/>
            <a:ext cx="8435386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1. S</a:t>
            </a:r>
            <a:r>
              <a:rPr lang="en-GB" sz="1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Ự PHỐI HỢP GIỮA CÔNG TÁC KHẢO SÁT HIỆN TR</a:t>
            </a:r>
            <a:r>
              <a:rPr lang="vi-VN" sz="1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Ư</a:t>
            </a:r>
            <a:r>
              <a:rPr lang="en-GB" sz="1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ỜNG VÀ THIẾT KẾ</a:t>
            </a:r>
            <a:endParaRPr lang="en-US" sz="1800" b="1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A374E977-F152-403F-9094-531988284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6024" y="1991679"/>
            <a:ext cx="8604448" cy="4028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9A94ACA-E380-4698-B01E-5942179B9652}"/>
              </a:ext>
            </a:extLst>
          </p:cNvPr>
          <p:cNvSpPr txBox="1"/>
          <p:nvPr/>
        </p:nvSpPr>
        <p:spPr>
          <a:xfrm>
            <a:off x="4355976" y="2923456"/>
            <a:ext cx="1008112" cy="38779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rgbClr val="FF0000"/>
                </a:solidFill>
                <a:latin typeface=".VnArial" pitchFamily="34" charset="0"/>
              </a:rPr>
              <a:t>MỎ §¸  LUCK </a:t>
            </a:r>
            <a:endParaRPr lang="en-US" sz="1200" dirty="0">
              <a:solidFill>
                <a:srgbClr val="FF0000"/>
              </a:solidFill>
              <a:latin typeface=".VnArial" pitchFamily="34" charset="0"/>
            </a:endParaRPr>
          </a:p>
        </p:txBody>
      </p:sp>
      <p:sp>
        <p:nvSpPr>
          <p:cNvPr id="12" name="Freeform 25">
            <a:extLst>
              <a:ext uri="{FF2B5EF4-FFF2-40B4-BE49-F238E27FC236}">
                <a16:creationId xmlns:a16="http://schemas.microsoft.com/office/drawing/2014/main" id="{FAC45B0B-EA86-4FD6-8607-F604E2962745}"/>
              </a:ext>
            </a:extLst>
          </p:cNvPr>
          <p:cNvSpPr/>
          <p:nvPr/>
        </p:nvSpPr>
        <p:spPr>
          <a:xfrm>
            <a:off x="3762375" y="2122587"/>
            <a:ext cx="2323042" cy="1712383"/>
          </a:xfrm>
          <a:custGeom>
            <a:avLst/>
            <a:gdLst>
              <a:gd name="connsiteX0" fmla="*/ 2022475 w 2323042"/>
              <a:gd name="connsiteY0" fmla="*/ 396875 h 1712383"/>
              <a:gd name="connsiteX1" fmla="*/ 1889125 w 2323042"/>
              <a:gd name="connsiteY1" fmla="*/ 301625 h 1712383"/>
              <a:gd name="connsiteX2" fmla="*/ 1762125 w 2323042"/>
              <a:gd name="connsiteY2" fmla="*/ 200025 h 1712383"/>
              <a:gd name="connsiteX3" fmla="*/ 1666875 w 2323042"/>
              <a:gd name="connsiteY3" fmla="*/ 257175 h 1712383"/>
              <a:gd name="connsiteX4" fmla="*/ 1533525 w 2323042"/>
              <a:gd name="connsiteY4" fmla="*/ 123825 h 1712383"/>
              <a:gd name="connsiteX5" fmla="*/ 1450975 w 2323042"/>
              <a:gd name="connsiteY5" fmla="*/ 92075 h 1712383"/>
              <a:gd name="connsiteX6" fmla="*/ 1285875 w 2323042"/>
              <a:gd name="connsiteY6" fmla="*/ 98425 h 1712383"/>
              <a:gd name="connsiteX7" fmla="*/ 1025525 w 2323042"/>
              <a:gd name="connsiteY7" fmla="*/ 104775 h 1712383"/>
              <a:gd name="connsiteX8" fmla="*/ 809625 w 2323042"/>
              <a:gd name="connsiteY8" fmla="*/ 98425 h 1712383"/>
              <a:gd name="connsiteX9" fmla="*/ 625475 w 2323042"/>
              <a:gd name="connsiteY9" fmla="*/ 66675 h 1712383"/>
              <a:gd name="connsiteX10" fmla="*/ 504825 w 2323042"/>
              <a:gd name="connsiteY10" fmla="*/ 28575 h 1712383"/>
              <a:gd name="connsiteX11" fmla="*/ 200025 w 2323042"/>
              <a:gd name="connsiteY11" fmla="*/ 3175 h 1712383"/>
              <a:gd name="connsiteX12" fmla="*/ 47625 w 2323042"/>
              <a:gd name="connsiteY12" fmla="*/ 28575 h 1712383"/>
              <a:gd name="connsiteX13" fmla="*/ 28575 w 2323042"/>
              <a:gd name="connsiteY13" fmla="*/ 174625 h 1712383"/>
              <a:gd name="connsiteX14" fmla="*/ 117475 w 2323042"/>
              <a:gd name="connsiteY14" fmla="*/ 339725 h 1712383"/>
              <a:gd name="connsiteX15" fmla="*/ 219075 w 2323042"/>
              <a:gd name="connsiteY15" fmla="*/ 441325 h 1712383"/>
              <a:gd name="connsiteX16" fmla="*/ 161925 w 2323042"/>
              <a:gd name="connsiteY16" fmla="*/ 536575 h 1712383"/>
              <a:gd name="connsiteX17" fmla="*/ 79375 w 2323042"/>
              <a:gd name="connsiteY17" fmla="*/ 587375 h 1712383"/>
              <a:gd name="connsiteX18" fmla="*/ 28575 w 2323042"/>
              <a:gd name="connsiteY18" fmla="*/ 695325 h 1712383"/>
              <a:gd name="connsiteX19" fmla="*/ 22225 w 2323042"/>
              <a:gd name="connsiteY19" fmla="*/ 835025 h 1712383"/>
              <a:gd name="connsiteX20" fmla="*/ 41275 w 2323042"/>
              <a:gd name="connsiteY20" fmla="*/ 955675 h 1712383"/>
              <a:gd name="connsiteX21" fmla="*/ 41275 w 2323042"/>
              <a:gd name="connsiteY21" fmla="*/ 1076325 h 1712383"/>
              <a:gd name="connsiteX22" fmla="*/ 3175 w 2323042"/>
              <a:gd name="connsiteY22" fmla="*/ 1222375 h 1712383"/>
              <a:gd name="connsiteX23" fmla="*/ 28575 w 2323042"/>
              <a:gd name="connsiteY23" fmla="*/ 1374775 h 1712383"/>
              <a:gd name="connsiteX24" fmla="*/ 28575 w 2323042"/>
              <a:gd name="connsiteY24" fmla="*/ 1514475 h 1712383"/>
              <a:gd name="connsiteX25" fmla="*/ 28575 w 2323042"/>
              <a:gd name="connsiteY25" fmla="*/ 1654175 h 1712383"/>
              <a:gd name="connsiteX26" fmla="*/ 200025 w 2323042"/>
              <a:gd name="connsiteY26" fmla="*/ 1704975 h 1712383"/>
              <a:gd name="connsiteX27" fmla="*/ 403225 w 2323042"/>
              <a:gd name="connsiteY27" fmla="*/ 1698625 h 1712383"/>
              <a:gd name="connsiteX28" fmla="*/ 688975 w 2323042"/>
              <a:gd name="connsiteY28" fmla="*/ 1647825 h 1712383"/>
              <a:gd name="connsiteX29" fmla="*/ 955675 w 2323042"/>
              <a:gd name="connsiteY29" fmla="*/ 1647825 h 1712383"/>
              <a:gd name="connsiteX30" fmla="*/ 1165225 w 2323042"/>
              <a:gd name="connsiteY30" fmla="*/ 1577975 h 1712383"/>
              <a:gd name="connsiteX31" fmla="*/ 1266825 w 2323042"/>
              <a:gd name="connsiteY31" fmla="*/ 1533525 h 1712383"/>
              <a:gd name="connsiteX32" fmla="*/ 1444625 w 2323042"/>
              <a:gd name="connsiteY32" fmla="*/ 1603375 h 1712383"/>
              <a:gd name="connsiteX33" fmla="*/ 1654175 w 2323042"/>
              <a:gd name="connsiteY33" fmla="*/ 1666875 h 1712383"/>
              <a:gd name="connsiteX34" fmla="*/ 1901825 w 2323042"/>
              <a:gd name="connsiteY34" fmla="*/ 1603375 h 1712383"/>
              <a:gd name="connsiteX35" fmla="*/ 2130425 w 2323042"/>
              <a:gd name="connsiteY35" fmla="*/ 1616075 h 1712383"/>
              <a:gd name="connsiteX36" fmla="*/ 2225675 w 2323042"/>
              <a:gd name="connsiteY36" fmla="*/ 1558925 h 1712383"/>
              <a:gd name="connsiteX37" fmla="*/ 2270125 w 2323042"/>
              <a:gd name="connsiteY37" fmla="*/ 1330325 h 1712383"/>
              <a:gd name="connsiteX38" fmla="*/ 2289175 w 2323042"/>
              <a:gd name="connsiteY38" fmla="*/ 1044575 h 1712383"/>
              <a:gd name="connsiteX39" fmla="*/ 2314575 w 2323042"/>
              <a:gd name="connsiteY39" fmla="*/ 898525 h 1712383"/>
              <a:gd name="connsiteX40" fmla="*/ 2314575 w 2323042"/>
              <a:gd name="connsiteY40" fmla="*/ 720725 h 1712383"/>
              <a:gd name="connsiteX41" fmla="*/ 2263775 w 2323042"/>
              <a:gd name="connsiteY41" fmla="*/ 517525 h 1712383"/>
              <a:gd name="connsiteX42" fmla="*/ 2168525 w 2323042"/>
              <a:gd name="connsiteY42" fmla="*/ 454025 h 1712383"/>
              <a:gd name="connsiteX43" fmla="*/ 2085975 w 2323042"/>
              <a:gd name="connsiteY43" fmla="*/ 415925 h 1712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323042" h="1712383">
                <a:moveTo>
                  <a:pt x="2022475" y="396875"/>
                </a:moveTo>
                <a:cubicBezTo>
                  <a:pt x="1977496" y="365654"/>
                  <a:pt x="1932517" y="334433"/>
                  <a:pt x="1889125" y="301625"/>
                </a:cubicBezTo>
                <a:cubicBezTo>
                  <a:pt x="1845733" y="268817"/>
                  <a:pt x="1799167" y="207433"/>
                  <a:pt x="1762125" y="200025"/>
                </a:cubicBezTo>
                <a:cubicBezTo>
                  <a:pt x="1725083" y="192617"/>
                  <a:pt x="1704975" y="269875"/>
                  <a:pt x="1666875" y="257175"/>
                </a:cubicBezTo>
                <a:cubicBezTo>
                  <a:pt x="1628775" y="244475"/>
                  <a:pt x="1569508" y="151342"/>
                  <a:pt x="1533525" y="123825"/>
                </a:cubicBezTo>
                <a:cubicBezTo>
                  <a:pt x="1497542" y="96308"/>
                  <a:pt x="1492250" y="96308"/>
                  <a:pt x="1450975" y="92075"/>
                </a:cubicBezTo>
                <a:cubicBezTo>
                  <a:pt x="1409700" y="87842"/>
                  <a:pt x="1285875" y="98425"/>
                  <a:pt x="1285875" y="98425"/>
                </a:cubicBezTo>
                <a:cubicBezTo>
                  <a:pt x="1214967" y="100542"/>
                  <a:pt x="1104900" y="104775"/>
                  <a:pt x="1025525" y="104775"/>
                </a:cubicBezTo>
                <a:cubicBezTo>
                  <a:pt x="946150" y="104775"/>
                  <a:pt x="876300" y="104775"/>
                  <a:pt x="809625" y="98425"/>
                </a:cubicBezTo>
                <a:cubicBezTo>
                  <a:pt x="742950" y="92075"/>
                  <a:pt x="676275" y="78317"/>
                  <a:pt x="625475" y="66675"/>
                </a:cubicBezTo>
                <a:cubicBezTo>
                  <a:pt x="574675" y="55033"/>
                  <a:pt x="575733" y="39158"/>
                  <a:pt x="504825" y="28575"/>
                </a:cubicBezTo>
                <a:cubicBezTo>
                  <a:pt x="433917" y="17992"/>
                  <a:pt x="276225" y="3175"/>
                  <a:pt x="200025" y="3175"/>
                </a:cubicBezTo>
                <a:cubicBezTo>
                  <a:pt x="123825" y="3175"/>
                  <a:pt x="76200" y="0"/>
                  <a:pt x="47625" y="28575"/>
                </a:cubicBezTo>
                <a:cubicBezTo>
                  <a:pt x="19050" y="57150"/>
                  <a:pt x="16933" y="122767"/>
                  <a:pt x="28575" y="174625"/>
                </a:cubicBezTo>
                <a:cubicBezTo>
                  <a:pt x="40217" y="226483"/>
                  <a:pt x="85725" y="295275"/>
                  <a:pt x="117475" y="339725"/>
                </a:cubicBezTo>
                <a:cubicBezTo>
                  <a:pt x="149225" y="384175"/>
                  <a:pt x="211667" y="408517"/>
                  <a:pt x="219075" y="441325"/>
                </a:cubicBezTo>
                <a:cubicBezTo>
                  <a:pt x="226483" y="474133"/>
                  <a:pt x="185208" y="512233"/>
                  <a:pt x="161925" y="536575"/>
                </a:cubicBezTo>
                <a:cubicBezTo>
                  <a:pt x="138642" y="560917"/>
                  <a:pt x="101600" y="560917"/>
                  <a:pt x="79375" y="587375"/>
                </a:cubicBezTo>
                <a:cubicBezTo>
                  <a:pt x="57150" y="613833"/>
                  <a:pt x="38100" y="654050"/>
                  <a:pt x="28575" y="695325"/>
                </a:cubicBezTo>
                <a:cubicBezTo>
                  <a:pt x="19050" y="736600"/>
                  <a:pt x="20108" y="791633"/>
                  <a:pt x="22225" y="835025"/>
                </a:cubicBezTo>
                <a:cubicBezTo>
                  <a:pt x="24342" y="878417"/>
                  <a:pt x="38100" y="915458"/>
                  <a:pt x="41275" y="955675"/>
                </a:cubicBezTo>
                <a:cubicBezTo>
                  <a:pt x="44450" y="995892"/>
                  <a:pt x="47625" y="1031875"/>
                  <a:pt x="41275" y="1076325"/>
                </a:cubicBezTo>
                <a:cubicBezTo>
                  <a:pt x="34925" y="1120775"/>
                  <a:pt x="5292" y="1172633"/>
                  <a:pt x="3175" y="1222375"/>
                </a:cubicBezTo>
                <a:cubicBezTo>
                  <a:pt x="1058" y="1272117"/>
                  <a:pt x="24342" y="1326092"/>
                  <a:pt x="28575" y="1374775"/>
                </a:cubicBezTo>
                <a:cubicBezTo>
                  <a:pt x="32808" y="1423458"/>
                  <a:pt x="28575" y="1514475"/>
                  <a:pt x="28575" y="1514475"/>
                </a:cubicBezTo>
                <a:cubicBezTo>
                  <a:pt x="28575" y="1561042"/>
                  <a:pt x="0" y="1622425"/>
                  <a:pt x="28575" y="1654175"/>
                </a:cubicBezTo>
                <a:cubicBezTo>
                  <a:pt x="57150" y="1685925"/>
                  <a:pt x="137584" y="1697567"/>
                  <a:pt x="200025" y="1704975"/>
                </a:cubicBezTo>
                <a:cubicBezTo>
                  <a:pt x="262466" y="1712383"/>
                  <a:pt x="321733" y="1708150"/>
                  <a:pt x="403225" y="1698625"/>
                </a:cubicBezTo>
                <a:cubicBezTo>
                  <a:pt x="484717" y="1689100"/>
                  <a:pt x="596900" y="1656292"/>
                  <a:pt x="688975" y="1647825"/>
                </a:cubicBezTo>
                <a:cubicBezTo>
                  <a:pt x="781050" y="1639358"/>
                  <a:pt x="876300" y="1659467"/>
                  <a:pt x="955675" y="1647825"/>
                </a:cubicBezTo>
                <a:cubicBezTo>
                  <a:pt x="1035050" y="1636183"/>
                  <a:pt x="1113367" y="1597025"/>
                  <a:pt x="1165225" y="1577975"/>
                </a:cubicBezTo>
                <a:cubicBezTo>
                  <a:pt x="1217083" y="1558925"/>
                  <a:pt x="1220258" y="1529292"/>
                  <a:pt x="1266825" y="1533525"/>
                </a:cubicBezTo>
                <a:cubicBezTo>
                  <a:pt x="1313392" y="1537758"/>
                  <a:pt x="1380067" y="1581150"/>
                  <a:pt x="1444625" y="1603375"/>
                </a:cubicBezTo>
                <a:cubicBezTo>
                  <a:pt x="1509183" y="1625600"/>
                  <a:pt x="1577975" y="1666875"/>
                  <a:pt x="1654175" y="1666875"/>
                </a:cubicBezTo>
                <a:cubicBezTo>
                  <a:pt x="1730375" y="1666875"/>
                  <a:pt x="1822450" y="1611842"/>
                  <a:pt x="1901825" y="1603375"/>
                </a:cubicBezTo>
                <a:cubicBezTo>
                  <a:pt x="1981200" y="1594908"/>
                  <a:pt x="2076450" y="1623483"/>
                  <a:pt x="2130425" y="1616075"/>
                </a:cubicBezTo>
                <a:cubicBezTo>
                  <a:pt x="2184400" y="1608667"/>
                  <a:pt x="2202392" y="1606550"/>
                  <a:pt x="2225675" y="1558925"/>
                </a:cubicBezTo>
                <a:cubicBezTo>
                  <a:pt x="2248958" y="1511300"/>
                  <a:pt x="2259542" y="1416050"/>
                  <a:pt x="2270125" y="1330325"/>
                </a:cubicBezTo>
                <a:cubicBezTo>
                  <a:pt x="2280708" y="1244600"/>
                  <a:pt x="2281767" y="1116542"/>
                  <a:pt x="2289175" y="1044575"/>
                </a:cubicBezTo>
                <a:cubicBezTo>
                  <a:pt x="2296583" y="972608"/>
                  <a:pt x="2310342" y="952500"/>
                  <a:pt x="2314575" y="898525"/>
                </a:cubicBezTo>
                <a:cubicBezTo>
                  <a:pt x="2318808" y="844550"/>
                  <a:pt x="2323042" y="784225"/>
                  <a:pt x="2314575" y="720725"/>
                </a:cubicBezTo>
                <a:cubicBezTo>
                  <a:pt x="2306108" y="657225"/>
                  <a:pt x="2288117" y="561975"/>
                  <a:pt x="2263775" y="517525"/>
                </a:cubicBezTo>
                <a:cubicBezTo>
                  <a:pt x="2239433" y="473075"/>
                  <a:pt x="2198158" y="470958"/>
                  <a:pt x="2168525" y="454025"/>
                </a:cubicBezTo>
                <a:cubicBezTo>
                  <a:pt x="2138892" y="437092"/>
                  <a:pt x="2106083" y="389467"/>
                  <a:pt x="2085975" y="415925"/>
                </a:cubicBezTo>
              </a:path>
            </a:pathLst>
          </a:cu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A634B8-A69A-46A9-8AE1-C8792BF78710}"/>
              </a:ext>
            </a:extLst>
          </p:cNvPr>
          <p:cNvSpPr txBox="1"/>
          <p:nvPr/>
        </p:nvSpPr>
        <p:spPr>
          <a:xfrm>
            <a:off x="5076056" y="4579640"/>
            <a:ext cx="1008112" cy="24006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rgbClr val="FF0000"/>
                </a:solidFill>
                <a:latin typeface=".VnArial" pitchFamily="34" charset="0"/>
              </a:rPr>
              <a:t>20 </a:t>
            </a:r>
            <a:r>
              <a:rPr lang="en-GB" sz="1200" dirty="0" err="1">
                <a:solidFill>
                  <a:srgbClr val="FF0000"/>
                </a:solidFill>
                <a:latin typeface=".VnArial" pitchFamily="34" charset="0"/>
              </a:rPr>
              <a:t>hé</a:t>
            </a:r>
            <a:r>
              <a:rPr lang="en-GB" sz="1200" dirty="0">
                <a:solidFill>
                  <a:srgbClr val="FF0000"/>
                </a:solidFill>
                <a:latin typeface=".VnArial" pitchFamily="34" charset="0"/>
              </a:rPr>
              <a:t> </a:t>
            </a:r>
            <a:r>
              <a:rPr lang="en-GB" sz="1200" dirty="0" err="1">
                <a:solidFill>
                  <a:srgbClr val="FF0000"/>
                </a:solidFill>
                <a:latin typeface=".VnArial" pitchFamily="34" charset="0"/>
              </a:rPr>
              <a:t>d©n</a:t>
            </a:r>
            <a:endParaRPr lang="en-US" sz="1200" dirty="0">
              <a:solidFill>
                <a:srgbClr val="FF0000"/>
              </a:solidFill>
              <a:latin typeface=".VnArial" pitchFamily="34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A3DC5D0-0232-469D-8066-C7FBBFD1211B}"/>
              </a:ext>
            </a:extLst>
          </p:cNvPr>
          <p:cNvCxnSpPr/>
          <p:nvPr/>
        </p:nvCxnSpPr>
        <p:spPr>
          <a:xfrm flipV="1">
            <a:off x="6012160" y="4291608"/>
            <a:ext cx="648072" cy="36004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47430A6-0C1F-49A9-A693-D9239FE99E6B}"/>
              </a:ext>
            </a:extLst>
          </p:cNvPr>
          <p:cNvCxnSpPr/>
          <p:nvPr/>
        </p:nvCxnSpPr>
        <p:spPr>
          <a:xfrm flipV="1">
            <a:off x="3203848" y="4579640"/>
            <a:ext cx="144016" cy="576064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E06DBBB-5CA8-4080-9FF3-A8C2A8376690}"/>
              </a:ext>
            </a:extLst>
          </p:cNvPr>
          <p:cNvSpPr txBox="1"/>
          <p:nvPr/>
        </p:nvSpPr>
        <p:spPr>
          <a:xfrm>
            <a:off x="2411760" y="5155704"/>
            <a:ext cx="1152128" cy="24224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rgbClr val="FF0000"/>
                </a:solidFill>
                <a:latin typeface=".VnArial" pitchFamily="34" charset="0"/>
              </a:rPr>
              <a:t>Tim TKCS ĐC</a:t>
            </a:r>
            <a:endParaRPr lang="en-US" sz="1200" dirty="0">
              <a:solidFill>
                <a:srgbClr val="FF0000"/>
              </a:solidFill>
              <a:latin typeface=".VnArial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47731A5-7CAA-4EAB-A605-C04C2EBA30AD}"/>
              </a:ext>
            </a:extLst>
          </p:cNvPr>
          <p:cNvCxnSpPr/>
          <p:nvPr/>
        </p:nvCxnSpPr>
        <p:spPr>
          <a:xfrm flipV="1">
            <a:off x="1619672" y="4579640"/>
            <a:ext cx="5616624" cy="1368152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33C21A-7FBB-4955-B420-F62B2326F333}"/>
              </a:ext>
            </a:extLst>
          </p:cNvPr>
          <p:cNvCxnSpPr/>
          <p:nvPr/>
        </p:nvCxnSpPr>
        <p:spPr>
          <a:xfrm>
            <a:off x="7236296" y="4579640"/>
            <a:ext cx="1368152" cy="648072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5666A97-CD92-45F3-86AB-BC5BF942C557}"/>
              </a:ext>
            </a:extLst>
          </p:cNvPr>
          <p:cNvCxnSpPr/>
          <p:nvPr/>
        </p:nvCxnSpPr>
        <p:spPr>
          <a:xfrm flipV="1">
            <a:off x="2123728" y="4723656"/>
            <a:ext cx="5112568" cy="1296144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99939C7-0424-454F-A698-F356FDBF8783}"/>
              </a:ext>
            </a:extLst>
          </p:cNvPr>
          <p:cNvCxnSpPr/>
          <p:nvPr/>
        </p:nvCxnSpPr>
        <p:spPr>
          <a:xfrm>
            <a:off x="7236296" y="4723656"/>
            <a:ext cx="1368152" cy="72008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F64CE2F-270A-40C8-9621-ECCE915339CF}"/>
              </a:ext>
            </a:extLst>
          </p:cNvPr>
          <p:cNvCxnSpPr/>
          <p:nvPr/>
        </p:nvCxnSpPr>
        <p:spPr>
          <a:xfrm flipV="1">
            <a:off x="6012160" y="5011688"/>
            <a:ext cx="144016" cy="576064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18D45F0-B0C7-4137-8329-711A38E09D4A}"/>
              </a:ext>
            </a:extLst>
          </p:cNvPr>
          <p:cNvSpPr txBox="1"/>
          <p:nvPr/>
        </p:nvSpPr>
        <p:spPr>
          <a:xfrm>
            <a:off x="5220072" y="5587752"/>
            <a:ext cx="1152128" cy="24006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rgbClr val="FF0000"/>
                </a:solidFill>
                <a:latin typeface=".VnArial" pitchFamily="34" charset="0"/>
              </a:rPr>
              <a:t> M¹ch 500kV</a:t>
            </a:r>
            <a:endParaRPr lang="en-US" sz="1200" dirty="0">
              <a:solidFill>
                <a:srgbClr val="FF0000"/>
              </a:solidFill>
              <a:latin typeface=".VnArial" pitchFamily="3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3D7591C-845F-44BE-BE57-7F60BB844CA6}"/>
              </a:ext>
            </a:extLst>
          </p:cNvPr>
          <p:cNvCxnSpPr/>
          <p:nvPr/>
        </p:nvCxnSpPr>
        <p:spPr>
          <a:xfrm>
            <a:off x="5868144" y="3643536"/>
            <a:ext cx="72008" cy="792088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B26AEE4-FF77-4EED-81C3-E608D5835193}"/>
              </a:ext>
            </a:extLst>
          </p:cNvPr>
          <p:cNvSpPr txBox="1"/>
          <p:nvPr/>
        </p:nvSpPr>
        <p:spPr>
          <a:xfrm>
            <a:off x="395536" y="4219600"/>
            <a:ext cx="1152128" cy="24006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rgbClr val="FF0000"/>
                </a:solidFill>
                <a:latin typeface=".VnArial" pitchFamily="34" charset="0"/>
              </a:rPr>
              <a:t>KM62+160</a:t>
            </a:r>
            <a:endParaRPr lang="en-US" sz="1200" dirty="0">
              <a:solidFill>
                <a:srgbClr val="FF0000"/>
              </a:solidFill>
              <a:latin typeface=".VnArial" pitchFamily="34" charset="0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C5A8903-0866-4A67-BC12-09C12284A864}"/>
              </a:ext>
            </a:extLst>
          </p:cNvPr>
          <p:cNvCxnSpPr>
            <a:stCxn id="27" idx="2"/>
          </p:cNvCxnSpPr>
          <p:nvPr/>
        </p:nvCxnSpPr>
        <p:spPr>
          <a:xfrm>
            <a:off x="8100392" y="3955610"/>
            <a:ext cx="288032" cy="768046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B1B8439-1E1A-4E1B-869B-851437047AD8}"/>
              </a:ext>
            </a:extLst>
          </p:cNvPr>
          <p:cNvSpPr txBox="1"/>
          <p:nvPr/>
        </p:nvSpPr>
        <p:spPr>
          <a:xfrm>
            <a:off x="7524328" y="3715544"/>
            <a:ext cx="1152128" cy="24006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rgbClr val="FF0000"/>
                </a:solidFill>
                <a:latin typeface=".VnArial" pitchFamily="34" charset="0"/>
              </a:rPr>
              <a:t>KM66+600</a:t>
            </a:r>
            <a:endParaRPr lang="en-US" sz="1200" dirty="0">
              <a:solidFill>
                <a:srgbClr val="FF0000"/>
              </a:solidFill>
              <a:latin typeface=".VnArial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1C16C11-A11B-4902-9F0A-604CD879C256}"/>
              </a:ext>
            </a:extLst>
          </p:cNvPr>
          <p:cNvSpPr txBox="1"/>
          <p:nvPr/>
        </p:nvSpPr>
        <p:spPr>
          <a:xfrm>
            <a:off x="6300192" y="3139480"/>
            <a:ext cx="1008112" cy="24006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rgbClr val="FF0000"/>
                </a:solidFill>
                <a:latin typeface=".VnArial" pitchFamily="34" charset="0"/>
              </a:rPr>
              <a:t>Tim TKCS</a:t>
            </a:r>
            <a:endParaRPr lang="en-US" sz="1200" dirty="0">
              <a:solidFill>
                <a:srgbClr val="FF0000"/>
              </a:solidFill>
              <a:latin typeface=".VnArial" pitchFamily="34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3FE7E30-9138-4F52-B45F-04334A5FABF1}"/>
              </a:ext>
            </a:extLst>
          </p:cNvPr>
          <p:cNvCxnSpPr>
            <a:cxnSpLocks/>
          </p:cNvCxnSpPr>
          <p:nvPr/>
        </p:nvCxnSpPr>
        <p:spPr>
          <a:xfrm flipH="1">
            <a:off x="6372200" y="3427512"/>
            <a:ext cx="72008" cy="240567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5F36498-B37E-4EDC-B217-6C694555B307}"/>
              </a:ext>
            </a:extLst>
          </p:cNvPr>
          <p:cNvCxnSpPr/>
          <p:nvPr/>
        </p:nvCxnSpPr>
        <p:spPr>
          <a:xfrm flipH="1">
            <a:off x="539552" y="4430079"/>
            <a:ext cx="144016" cy="504056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2" name="Rounded Rectangle 8">
            <a:extLst>
              <a:ext uri="{FF2B5EF4-FFF2-40B4-BE49-F238E27FC236}">
                <a16:creationId xmlns:a16="http://schemas.microsoft.com/office/drawing/2014/main" id="{5B83AA19-20B1-42E7-B515-70FD7625B2FD}"/>
              </a:ext>
            </a:extLst>
          </p:cNvPr>
          <p:cNvSpPr/>
          <p:nvPr/>
        </p:nvSpPr>
        <p:spPr bwMode="auto">
          <a:xfrm>
            <a:off x="216024" y="1002672"/>
            <a:ext cx="8604448" cy="736819"/>
          </a:xfrm>
          <a:prstGeom prst="roundRect">
            <a:avLst/>
          </a:prstGeom>
          <a:solidFill>
            <a:schemeClr val="tx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KHẢO SÁT H</a:t>
            </a:r>
            <a:r>
              <a:rPr lang="vi-VN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Ư</a:t>
            </a:r>
            <a:r>
              <a:rPr lang="en-GB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ỚNG TUYẾN Ở HIỆN TR</a:t>
            </a:r>
            <a:r>
              <a:rPr lang="vi-VN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Ư</a:t>
            </a:r>
            <a:r>
              <a:rPr lang="en-GB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ỜNG ĐI VÀO MÉP MỎ ĐÁ ĐANG KHAI THÁC BẰNG BIỆN PHÁP NỔ PHÁ MÌN (YÊU CẦU TỐI KHOẢNG CÁCH AN TOÀN THIỂU NỔ ÂM LÀ 300M)</a:t>
            </a:r>
            <a:endParaRPr lang="en-US" sz="1400" dirty="0">
              <a:ln w="0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626828525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21"/>
          <p:cNvSpPr txBox="1">
            <a:spLocks noChangeArrowheads="1"/>
          </p:cNvSpPr>
          <p:nvPr/>
        </p:nvSpPr>
        <p:spPr bwMode="auto">
          <a:xfrm>
            <a:off x="0" y="56350"/>
            <a:ext cx="9144000" cy="40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7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PHẦN 3: TRAO ĐỔI KINH NGHIỆM THIẾT KẾ VÀ SỰ PHỐI HỢP KHI TRIỂN KHAI DỰ ÁN</a:t>
            </a:r>
            <a:endParaRPr lang="vi-VN" sz="17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172" name="Straight Connector 5"/>
          <p:cNvCxnSpPr>
            <a:cxnSpLocks noChangeShapeType="1"/>
          </p:cNvCxnSpPr>
          <p:nvPr/>
        </p:nvCxnSpPr>
        <p:spPr bwMode="auto">
          <a:xfrm>
            <a:off x="0" y="457200"/>
            <a:ext cx="9144000" cy="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10" name="Rectangle 721"/>
          <p:cNvSpPr txBox="1"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1400" kern="0" dirty="0">
                <a:solidFill>
                  <a:srgbClr val="0099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TƯ VẤN TRƯỜNG SƠN – PHÒNG THIẾT KẾ 1</a:t>
            </a:r>
            <a:endParaRPr lang="en-US" sz="2600" kern="0" dirty="0">
              <a:solidFill>
                <a:srgbClr val="0099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175" name="Straight Connector 11"/>
          <p:cNvCxnSpPr>
            <a:cxnSpLocks noChangeShapeType="1"/>
          </p:cNvCxnSpPr>
          <p:nvPr/>
        </p:nvCxnSpPr>
        <p:spPr bwMode="auto">
          <a:xfrm>
            <a:off x="731520" y="6551613"/>
            <a:ext cx="8412480" cy="1587"/>
          </a:xfrm>
          <a:prstGeom prst="line">
            <a:avLst/>
          </a:prstGeom>
          <a:noFill/>
          <a:ln w="19050" algn="ctr">
            <a:solidFill>
              <a:srgbClr val="0000FF"/>
            </a:solidFill>
            <a:round/>
            <a:headEnd/>
            <a:tailEnd/>
          </a:ln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5D1D1777-12D4-4C3F-B68D-EB1E6585D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19825"/>
            <a:ext cx="876300" cy="6381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CE923A-03C7-4462-85DA-11AE4ED6C70B}"/>
              </a:ext>
            </a:extLst>
          </p:cNvPr>
          <p:cNvSpPr/>
          <p:nvPr/>
        </p:nvSpPr>
        <p:spPr>
          <a:xfrm>
            <a:off x="99014" y="684023"/>
            <a:ext cx="8435386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1. S</a:t>
            </a:r>
            <a:r>
              <a:rPr lang="en-GB" sz="1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Ự PHỐI HỢP GIỮA CÔNG TÁC KHẢO SÁT HIỆN TR</a:t>
            </a:r>
            <a:r>
              <a:rPr lang="vi-VN" sz="1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Ư</a:t>
            </a:r>
            <a:r>
              <a:rPr lang="en-GB" sz="1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ỜNG VÀ THIẾT KẾ</a:t>
            </a:r>
            <a:endParaRPr lang="en-US" sz="1800" b="1" dirty="0"/>
          </a:p>
        </p:txBody>
      </p:sp>
      <p:sp>
        <p:nvSpPr>
          <p:cNvPr id="32" name="Rounded Rectangle 8">
            <a:extLst>
              <a:ext uri="{FF2B5EF4-FFF2-40B4-BE49-F238E27FC236}">
                <a16:creationId xmlns:a16="http://schemas.microsoft.com/office/drawing/2014/main" id="{5B83AA19-20B1-42E7-B515-70FD7625B2FD}"/>
              </a:ext>
            </a:extLst>
          </p:cNvPr>
          <p:cNvSpPr/>
          <p:nvPr/>
        </p:nvSpPr>
        <p:spPr bwMode="auto">
          <a:xfrm>
            <a:off x="216024" y="1091981"/>
            <a:ext cx="8748464" cy="736819"/>
          </a:xfrm>
          <a:prstGeom prst="roundRect">
            <a:avLst/>
          </a:prstGeom>
          <a:solidFill>
            <a:schemeClr val="tx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KHẢO SÁT H</a:t>
            </a:r>
            <a:r>
              <a:rPr lang="vi-VN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Ư</a:t>
            </a:r>
            <a:r>
              <a:rPr lang="en-GB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ỚNG TUYẾN Ở HIỆN TR</a:t>
            </a:r>
            <a:r>
              <a:rPr lang="vi-VN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Ư</a:t>
            </a:r>
            <a:r>
              <a:rPr lang="en-GB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ỜNG ĐI VÀO CỔNG NGHĨA TRANG ĐANG XÂY DỰNG</a:t>
            </a:r>
            <a:endParaRPr lang="en-US" sz="1400" dirty="0">
              <a:ln w="0">
                <a:solidFill>
                  <a:schemeClr val="tx1"/>
                </a:solidFill>
              </a:ln>
            </a:endParaRPr>
          </a:p>
        </p:txBody>
      </p:sp>
      <p:pic>
        <p:nvPicPr>
          <p:cNvPr id="31" name="Picture 2">
            <a:extLst>
              <a:ext uri="{FF2B5EF4-FFF2-40B4-BE49-F238E27FC236}">
                <a16:creationId xmlns:a16="http://schemas.microsoft.com/office/drawing/2014/main" id="{0A17C7E2-3D67-45EF-B4D2-F01A7028A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017" y="2060848"/>
            <a:ext cx="8820471" cy="3778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ECFE062-21AB-4878-BE01-8B6190EAAD2C}"/>
              </a:ext>
            </a:extLst>
          </p:cNvPr>
          <p:cNvSpPr txBox="1"/>
          <p:nvPr/>
        </p:nvSpPr>
        <p:spPr>
          <a:xfrm>
            <a:off x="4499992" y="3429000"/>
            <a:ext cx="1008112" cy="24006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  <a:latin typeface=".VnArial" pitchFamily="34" charset="0"/>
              </a:rPr>
              <a:t>Tim TKCS</a:t>
            </a:r>
            <a:endParaRPr lang="en-US" sz="1200" b="1" dirty="0">
              <a:solidFill>
                <a:srgbClr val="FF0000"/>
              </a:solidFill>
              <a:latin typeface=".VnArial" pitchFamily="34" charset="0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6B2F52B-F48C-4840-84FF-E01D1508B62E}"/>
              </a:ext>
            </a:extLst>
          </p:cNvPr>
          <p:cNvCxnSpPr/>
          <p:nvPr/>
        </p:nvCxnSpPr>
        <p:spPr>
          <a:xfrm flipV="1">
            <a:off x="3203848" y="2708920"/>
            <a:ext cx="144016" cy="576064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3B8BDC6D-C290-45BC-9435-881A39D59E9B}"/>
              </a:ext>
            </a:extLst>
          </p:cNvPr>
          <p:cNvSpPr txBox="1"/>
          <p:nvPr/>
        </p:nvSpPr>
        <p:spPr>
          <a:xfrm>
            <a:off x="2411760" y="3284984"/>
            <a:ext cx="1296144" cy="24243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  <a:latin typeface=".VnArial" pitchFamily="34" charset="0"/>
              </a:rPr>
              <a:t>Tim TKCS ĐC</a:t>
            </a:r>
            <a:endParaRPr lang="en-US" sz="1200" b="1" dirty="0">
              <a:solidFill>
                <a:srgbClr val="FF0000"/>
              </a:solidFill>
              <a:latin typeface=".VnArial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20B0182-9673-449F-AC07-A7D40ABD9E14}"/>
              </a:ext>
            </a:extLst>
          </p:cNvPr>
          <p:cNvSpPr txBox="1"/>
          <p:nvPr/>
        </p:nvSpPr>
        <p:spPr>
          <a:xfrm>
            <a:off x="3491880" y="4293096"/>
            <a:ext cx="1008112" cy="38779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  <a:latin typeface=".VnArial" pitchFamily="34" charset="0"/>
              </a:rPr>
              <a:t>HƯƠNG AN VI£N </a:t>
            </a:r>
            <a:endParaRPr lang="en-US" sz="1200" b="1" dirty="0">
              <a:solidFill>
                <a:srgbClr val="FF0000"/>
              </a:solidFill>
              <a:latin typeface=".VnArial" pitchFamily="34" charset="0"/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3EC0038-ACA0-42F1-B884-A04B294637D9}"/>
              </a:ext>
            </a:extLst>
          </p:cNvPr>
          <p:cNvCxnSpPr/>
          <p:nvPr/>
        </p:nvCxnSpPr>
        <p:spPr>
          <a:xfrm flipV="1">
            <a:off x="4644008" y="2996952"/>
            <a:ext cx="72008" cy="432048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3C332D7A-C054-4D74-8C1E-77279D0D40CD}"/>
              </a:ext>
            </a:extLst>
          </p:cNvPr>
          <p:cNvCxnSpPr>
            <a:stCxn id="39" idx="2"/>
          </p:cNvCxnSpPr>
          <p:nvPr/>
        </p:nvCxnSpPr>
        <p:spPr>
          <a:xfrm>
            <a:off x="8388424" y="3525050"/>
            <a:ext cx="288032" cy="768046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D01C1D50-3D98-426C-B8C8-B4B88A4ADB36}"/>
              </a:ext>
            </a:extLst>
          </p:cNvPr>
          <p:cNvSpPr txBox="1"/>
          <p:nvPr/>
        </p:nvSpPr>
        <p:spPr>
          <a:xfrm>
            <a:off x="7812360" y="3284984"/>
            <a:ext cx="1152128" cy="24006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  <a:latin typeface=".VnArial" pitchFamily="34" charset="0"/>
              </a:rPr>
              <a:t>KM72+600</a:t>
            </a:r>
            <a:endParaRPr lang="en-US" sz="1200" b="1" dirty="0">
              <a:solidFill>
                <a:srgbClr val="FF0000"/>
              </a:solidFill>
              <a:latin typeface=".VnArial" pitchFamily="34" charset="0"/>
            </a:endParaRP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7C48A899-3527-41C4-8A4F-97E61CB794BE}"/>
              </a:ext>
            </a:extLst>
          </p:cNvPr>
          <p:cNvCxnSpPr/>
          <p:nvPr/>
        </p:nvCxnSpPr>
        <p:spPr>
          <a:xfrm flipH="1">
            <a:off x="323528" y="3212976"/>
            <a:ext cx="216024" cy="72008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3CB0984B-D8D0-4127-969F-75B0237ABE40}"/>
              </a:ext>
            </a:extLst>
          </p:cNvPr>
          <p:cNvSpPr txBox="1"/>
          <p:nvPr/>
        </p:nvSpPr>
        <p:spPr>
          <a:xfrm>
            <a:off x="251520" y="2924944"/>
            <a:ext cx="1152128" cy="24006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  <a:latin typeface=".VnArial" pitchFamily="34" charset="0"/>
              </a:rPr>
              <a:t>KM70+200</a:t>
            </a:r>
            <a:endParaRPr lang="en-US" sz="1200" b="1" dirty="0">
              <a:solidFill>
                <a:srgbClr val="FF0000"/>
              </a:solidFill>
              <a:latin typeface=".Vn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585961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21"/>
          <p:cNvSpPr txBox="1">
            <a:spLocks noChangeArrowheads="1"/>
          </p:cNvSpPr>
          <p:nvPr/>
        </p:nvSpPr>
        <p:spPr bwMode="auto">
          <a:xfrm>
            <a:off x="0" y="56350"/>
            <a:ext cx="9144000" cy="40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7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PHẦN 3: TRAO ĐỔI KINH NGHIỆM THIẾT KẾ VÀ SỰ PHỐI HỢP KHI TRIỂN KHAI DỰ ÁN</a:t>
            </a:r>
            <a:endParaRPr lang="vi-VN" sz="17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172" name="Straight Connector 5"/>
          <p:cNvCxnSpPr>
            <a:cxnSpLocks noChangeShapeType="1"/>
          </p:cNvCxnSpPr>
          <p:nvPr/>
        </p:nvCxnSpPr>
        <p:spPr bwMode="auto">
          <a:xfrm>
            <a:off x="0" y="457200"/>
            <a:ext cx="9144000" cy="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10" name="Rectangle 721"/>
          <p:cNvSpPr txBox="1"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1400" kern="0" dirty="0">
                <a:solidFill>
                  <a:srgbClr val="0099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TƯ VẤN TRƯỜNG SƠN – PHÒNG THIẾT KẾ 1</a:t>
            </a:r>
            <a:endParaRPr lang="en-US" sz="2600" kern="0" dirty="0">
              <a:solidFill>
                <a:srgbClr val="0099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175" name="Straight Connector 11"/>
          <p:cNvCxnSpPr>
            <a:cxnSpLocks noChangeShapeType="1"/>
          </p:cNvCxnSpPr>
          <p:nvPr/>
        </p:nvCxnSpPr>
        <p:spPr bwMode="auto">
          <a:xfrm>
            <a:off x="731520" y="6551613"/>
            <a:ext cx="8412480" cy="1587"/>
          </a:xfrm>
          <a:prstGeom prst="line">
            <a:avLst/>
          </a:prstGeom>
          <a:noFill/>
          <a:ln w="19050" algn="ctr">
            <a:solidFill>
              <a:srgbClr val="0000FF"/>
            </a:solidFill>
            <a:round/>
            <a:headEnd/>
            <a:tailEnd/>
          </a:ln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5D1D1777-12D4-4C3F-B68D-EB1E6585D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19825"/>
            <a:ext cx="876300" cy="6381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CE923A-03C7-4462-85DA-11AE4ED6C70B}"/>
              </a:ext>
            </a:extLst>
          </p:cNvPr>
          <p:cNvSpPr/>
          <p:nvPr/>
        </p:nvSpPr>
        <p:spPr>
          <a:xfrm>
            <a:off x="658499" y="684023"/>
            <a:ext cx="7316426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GB" sz="1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NGHIÊN CỨU CÁC PH</a:t>
            </a:r>
            <a:r>
              <a:rPr lang="vi-VN" sz="1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Ư</a:t>
            </a:r>
            <a:r>
              <a:rPr lang="en-GB" sz="1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ƠNG ÁN TRONG CÔNG TÁC THIẾT KẾ</a:t>
            </a:r>
            <a:endParaRPr lang="en-US" sz="1800" b="1" dirty="0"/>
          </a:p>
        </p:txBody>
      </p:sp>
      <p:sp>
        <p:nvSpPr>
          <p:cNvPr id="32" name="Rounded Rectangle 8">
            <a:extLst>
              <a:ext uri="{FF2B5EF4-FFF2-40B4-BE49-F238E27FC236}">
                <a16:creationId xmlns:a16="http://schemas.microsoft.com/office/drawing/2014/main" id="{5B83AA19-20B1-42E7-B515-70FD7625B2FD}"/>
              </a:ext>
            </a:extLst>
          </p:cNvPr>
          <p:cNvSpPr/>
          <p:nvPr/>
        </p:nvSpPr>
        <p:spPr bwMode="auto">
          <a:xfrm>
            <a:off x="216024" y="1091981"/>
            <a:ext cx="8748464" cy="736819"/>
          </a:xfrm>
          <a:prstGeom prst="roundRect">
            <a:avLst/>
          </a:prstGeom>
          <a:solidFill>
            <a:schemeClr val="tx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GB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THAY ĐỔI PH</a:t>
            </a:r>
            <a:r>
              <a:rPr lang="vi-VN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Ư</a:t>
            </a:r>
            <a:r>
              <a:rPr lang="en-GB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ƠNG ÁN KẾT NỐI CỦA NÚT GIAO QL49 (TỪ CÁC PH</a:t>
            </a:r>
            <a:r>
              <a:rPr lang="vi-VN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Ư</a:t>
            </a:r>
            <a:r>
              <a:rPr lang="en-GB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ƠNG ÁN NGHIÊN CỨU NĂM 2003 CH</a:t>
            </a:r>
            <a:r>
              <a:rPr lang="vi-VN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Ư</a:t>
            </a:r>
            <a:r>
              <a:rPr lang="en-GB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 CÓ PH</a:t>
            </a:r>
            <a:r>
              <a:rPr lang="vi-VN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Ư</a:t>
            </a:r>
            <a:r>
              <a:rPr lang="en-GB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ƠNG ÁN HOÀN TRẢ KHI CAO TỐC TRÙNG VỚI TUYẾN TRÁNH HUẾ)</a:t>
            </a:r>
            <a:endParaRPr lang="en-US" sz="1400" dirty="0">
              <a:ln w="0">
                <a:solidFill>
                  <a:schemeClr val="tx1"/>
                </a:solidFill>
              </a:ln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91E3D3A8-D28F-43B3-B287-A545CD23C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988840"/>
            <a:ext cx="7632848" cy="4154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9D0E661-FBFB-47E9-B8A8-60E677BD681F}"/>
              </a:ext>
            </a:extLst>
          </p:cNvPr>
          <p:cNvSpPr txBox="1"/>
          <p:nvPr/>
        </p:nvSpPr>
        <p:spPr>
          <a:xfrm>
            <a:off x="1475656" y="3645024"/>
            <a:ext cx="864096" cy="24006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  <a:latin typeface=".VnArial" pitchFamily="34" charset="0"/>
              </a:rPr>
              <a:t>QH 30 </a:t>
            </a:r>
            <a:r>
              <a:rPr lang="en-GB" sz="1200" b="1" dirty="0" err="1">
                <a:solidFill>
                  <a:srgbClr val="FF0000"/>
                </a:solidFill>
                <a:latin typeface=".VnArial" pitchFamily="34" charset="0"/>
              </a:rPr>
              <a:t>hé</a:t>
            </a:r>
            <a:endParaRPr lang="en-US" sz="1200" b="1" dirty="0">
              <a:solidFill>
                <a:srgbClr val="FF0000"/>
              </a:solidFill>
              <a:latin typeface=".VnArial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50E3067-6FC2-424E-BB77-8849DDD106A1}"/>
              </a:ext>
            </a:extLst>
          </p:cNvPr>
          <p:cNvSpPr txBox="1"/>
          <p:nvPr/>
        </p:nvSpPr>
        <p:spPr>
          <a:xfrm>
            <a:off x="3347864" y="3356992"/>
            <a:ext cx="1224136" cy="24006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  <a:latin typeface=".VnArial" pitchFamily="34" charset="0"/>
              </a:rPr>
              <a:t>TH </a:t>
            </a:r>
            <a:r>
              <a:rPr lang="en-GB" sz="1200" b="1" dirty="0" err="1">
                <a:solidFill>
                  <a:srgbClr val="FF0000"/>
                </a:solidFill>
                <a:latin typeface=".VnArial" pitchFamily="34" charset="0"/>
              </a:rPr>
              <a:t>HuÕ</a:t>
            </a:r>
            <a:r>
              <a:rPr lang="en-GB" sz="1200" b="1" dirty="0">
                <a:solidFill>
                  <a:srgbClr val="FF0000"/>
                </a:solidFill>
                <a:latin typeface=".VnArial" pitchFamily="34" charset="0"/>
              </a:rPr>
              <a:t> TKCS</a:t>
            </a:r>
            <a:endParaRPr lang="en-US" sz="1200" b="1" dirty="0">
              <a:solidFill>
                <a:srgbClr val="FF0000"/>
              </a:solidFill>
              <a:latin typeface=".VnArial" pitchFamily="34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3C40F05-C1CD-4D6E-878D-AA3BD724875E}"/>
              </a:ext>
            </a:extLst>
          </p:cNvPr>
          <p:cNvCxnSpPr>
            <a:cxnSpLocks/>
            <a:stCxn id="21" idx="2"/>
          </p:cNvCxnSpPr>
          <p:nvPr/>
        </p:nvCxnSpPr>
        <p:spPr>
          <a:xfrm flipH="1">
            <a:off x="3707904" y="3597058"/>
            <a:ext cx="252028" cy="480014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EAB52F7-76DE-4175-BF8B-E457E788E6EC}"/>
              </a:ext>
            </a:extLst>
          </p:cNvPr>
          <p:cNvSpPr txBox="1"/>
          <p:nvPr/>
        </p:nvSpPr>
        <p:spPr>
          <a:xfrm>
            <a:off x="1763688" y="5157192"/>
            <a:ext cx="1440160" cy="24006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  <a:latin typeface=".VnArial" pitchFamily="34" charset="0"/>
              </a:rPr>
              <a:t>TH </a:t>
            </a:r>
            <a:r>
              <a:rPr lang="en-GB" sz="1200" b="1" dirty="0" err="1">
                <a:solidFill>
                  <a:srgbClr val="FF0000"/>
                </a:solidFill>
                <a:latin typeface=".VnArial" pitchFamily="34" charset="0"/>
              </a:rPr>
              <a:t>HuÕ</a:t>
            </a:r>
            <a:r>
              <a:rPr lang="en-GB" sz="1200" b="1" dirty="0">
                <a:solidFill>
                  <a:srgbClr val="FF0000"/>
                </a:solidFill>
                <a:latin typeface=".VnArial" pitchFamily="34" charset="0"/>
              </a:rPr>
              <a:t> TKCS §C</a:t>
            </a:r>
            <a:endParaRPr lang="en-US" sz="1200" b="1" dirty="0">
              <a:solidFill>
                <a:srgbClr val="FF0000"/>
              </a:solidFill>
              <a:latin typeface=".VnArial" pitchFamily="34" charset="0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64D5ECC-F7E2-465F-8E98-EECB42E06D54}"/>
              </a:ext>
            </a:extLst>
          </p:cNvPr>
          <p:cNvCxnSpPr/>
          <p:nvPr/>
        </p:nvCxnSpPr>
        <p:spPr>
          <a:xfrm flipV="1">
            <a:off x="2627784" y="4581129"/>
            <a:ext cx="216024" cy="576063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4292875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21"/>
          <p:cNvSpPr txBox="1">
            <a:spLocks noChangeArrowheads="1"/>
          </p:cNvSpPr>
          <p:nvPr/>
        </p:nvSpPr>
        <p:spPr bwMode="auto">
          <a:xfrm>
            <a:off x="0" y="56350"/>
            <a:ext cx="9144000" cy="40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7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PHẦN 3: TRAO ĐỔI KINH NGHIỆM THIẾT KẾ VÀ SỰ PHỐI HỢP KHI TRIỂN KHAI DỰ ÁN</a:t>
            </a:r>
            <a:endParaRPr lang="vi-VN" sz="17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172" name="Straight Connector 5"/>
          <p:cNvCxnSpPr>
            <a:cxnSpLocks noChangeShapeType="1"/>
          </p:cNvCxnSpPr>
          <p:nvPr/>
        </p:nvCxnSpPr>
        <p:spPr bwMode="auto">
          <a:xfrm>
            <a:off x="0" y="457200"/>
            <a:ext cx="9144000" cy="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10" name="Rectangle 721"/>
          <p:cNvSpPr txBox="1"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1400" kern="0" dirty="0">
                <a:solidFill>
                  <a:srgbClr val="0099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TƯ VẤN TRƯỜNG SƠN – PHÒNG THIẾT KẾ 1</a:t>
            </a:r>
            <a:endParaRPr lang="en-US" sz="2600" kern="0" dirty="0">
              <a:solidFill>
                <a:srgbClr val="0099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175" name="Straight Connector 11"/>
          <p:cNvCxnSpPr>
            <a:cxnSpLocks noChangeShapeType="1"/>
          </p:cNvCxnSpPr>
          <p:nvPr/>
        </p:nvCxnSpPr>
        <p:spPr bwMode="auto">
          <a:xfrm>
            <a:off x="731520" y="6551613"/>
            <a:ext cx="8412480" cy="1587"/>
          </a:xfrm>
          <a:prstGeom prst="line">
            <a:avLst/>
          </a:prstGeom>
          <a:noFill/>
          <a:ln w="19050" algn="ctr">
            <a:solidFill>
              <a:srgbClr val="0000FF"/>
            </a:solidFill>
            <a:round/>
            <a:headEnd/>
            <a:tailEnd/>
          </a:ln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5D1D1777-12D4-4C3F-B68D-EB1E6585D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19825"/>
            <a:ext cx="876300" cy="6381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CE923A-03C7-4462-85DA-11AE4ED6C70B}"/>
              </a:ext>
            </a:extLst>
          </p:cNvPr>
          <p:cNvSpPr/>
          <p:nvPr/>
        </p:nvSpPr>
        <p:spPr>
          <a:xfrm>
            <a:off x="658499" y="684023"/>
            <a:ext cx="7316426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GB" sz="1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NGHIÊN CỨU CÁC PH</a:t>
            </a:r>
            <a:r>
              <a:rPr lang="vi-VN" sz="1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Ư</a:t>
            </a:r>
            <a:r>
              <a:rPr lang="en-GB" sz="1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ƠNG ÁN TRONG CÔNG TÁC THIẾT KẾ</a:t>
            </a:r>
            <a:endParaRPr lang="en-US" sz="1800" b="1" dirty="0"/>
          </a:p>
        </p:txBody>
      </p:sp>
      <p:sp>
        <p:nvSpPr>
          <p:cNvPr id="32" name="Rounded Rectangle 8">
            <a:extLst>
              <a:ext uri="{FF2B5EF4-FFF2-40B4-BE49-F238E27FC236}">
                <a16:creationId xmlns:a16="http://schemas.microsoft.com/office/drawing/2014/main" id="{5B83AA19-20B1-42E7-B515-70FD7625B2FD}"/>
              </a:ext>
            </a:extLst>
          </p:cNvPr>
          <p:cNvSpPr/>
          <p:nvPr/>
        </p:nvSpPr>
        <p:spPr bwMode="auto">
          <a:xfrm>
            <a:off x="216024" y="1091981"/>
            <a:ext cx="8748464" cy="736819"/>
          </a:xfrm>
          <a:prstGeom prst="roundRect">
            <a:avLst/>
          </a:prstGeom>
          <a:solidFill>
            <a:schemeClr val="tx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THAY ĐỔI PH</a:t>
            </a:r>
            <a:r>
              <a:rPr lang="vi-VN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Ư</a:t>
            </a:r>
            <a:r>
              <a:rPr lang="en-GB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ƠNG ÁN KẾT NỐI CỦA NÚT GIAO CUỐI TUYẾN  (NÚT GIAO CŨ ĐANG NẰM TRONG Đ</a:t>
            </a:r>
            <a:r>
              <a:rPr lang="vi-VN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Ư</a:t>
            </a:r>
            <a:r>
              <a:rPr lang="en-GB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ỜNG CONG GÂY MẤT AN TOÀN TRONG QUÁ TRÌNH VẬN HÀNH KHAI THÁC)</a:t>
            </a:r>
            <a:endParaRPr lang="en-US" sz="1400" dirty="0">
              <a:ln w="0">
                <a:solidFill>
                  <a:schemeClr val="tx1"/>
                </a:solidFill>
              </a:ln>
            </a:endParaRP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5252B716-D856-4902-95A6-DE8C28CF6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6005" y="2130722"/>
            <a:ext cx="8870491" cy="3890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5A7F4BB-680E-4831-882D-FB4C25876A3A}"/>
              </a:ext>
            </a:extLst>
          </p:cNvPr>
          <p:cNvSpPr txBox="1"/>
          <p:nvPr/>
        </p:nvSpPr>
        <p:spPr>
          <a:xfrm>
            <a:off x="6804248" y="5013176"/>
            <a:ext cx="1152128" cy="36317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100" b="1" dirty="0" err="1">
                <a:solidFill>
                  <a:srgbClr val="FF0000"/>
                </a:solidFill>
                <a:latin typeface=".VnArial" pitchFamily="34" charset="0"/>
              </a:rPr>
              <a:t>Nót</a:t>
            </a:r>
            <a:r>
              <a:rPr lang="en-GB" sz="1100" b="1" dirty="0">
                <a:solidFill>
                  <a:srgbClr val="FF0000"/>
                </a:solidFill>
                <a:latin typeface=".VnArial" pitchFamily="34" charset="0"/>
              </a:rPr>
              <a:t> </a:t>
            </a:r>
            <a:r>
              <a:rPr lang="en-GB" sz="1100" b="1" dirty="0" err="1">
                <a:solidFill>
                  <a:srgbClr val="FF0000"/>
                </a:solidFill>
                <a:latin typeface=".VnArial" pitchFamily="34" charset="0"/>
              </a:rPr>
              <a:t>giao</a:t>
            </a:r>
            <a:r>
              <a:rPr lang="en-GB" sz="1100" b="1" dirty="0">
                <a:solidFill>
                  <a:srgbClr val="FF0000"/>
                </a:solidFill>
                <a:latin typeface=".VnArial" pitchFamily="34" charset="0"/>
              </a:rPr>
              <a:t> TKCS</a:t>
            </a:r>
            <a:endParaRPr lang="en-US" sz="1100" b="1" dirty="0">
              <a:solidFill>
                <a:srgbClr val="FF0000"/>
              </a:solidFill>
              <a:latin typeface=".VnArial" pitchFamily="34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3B509C3-318B-485A-B4AD-074B02EFD807}"/>
              </a:ext>
            </a:extLst>
          </p:cNvPr>
          <p:cNvCxnSpPr/>
          <p:nvPr/>
        </p:nvCxnSpPr>
        <p:spPr>
          <a:xfrm flipV="1">
            <a:off x="6948264" y="4581128"/>
            <a:ext cx="72008" cy="432048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5DE214D-C09E-4D3A-9891-FEF28A0302E7}"/>
              </a:ext>
            </a:extLst>
          </p:cNvPr>
          <p:cNvSpPr txBox="1"/>
          <p:nvPr/>
        </p:nvSpPr>
        <p:spPr>
          <a:xfrm>
            <a:off x="3563888" y="5013176"/>
            <a:ext cx="1368152" cy="36317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100" b="1" dirty="0" err="1">
                <a:solidFill>
                  <a:srgbClr val="FF0000"/>
                </a:solidFill>
                <a:latin typeface=".VnArial" pitchFamily="34" charset="0"/>
              </a:rPr>
              <a:t>Nót</a:t>
            </a:r>
            <a:r>
              <a:rPr lang="en-GB" sz="1100" b="1" dirty="0">
                <a:solidFill>
                  <a:srgbClr val="FF0000"/>
                </a:solidFill>
                <a:latin typeface=".VnArial" pitchFamily="34" charset="0"/>
              </a:rPr>
              <a:t> </a:t>
            </a:r>
            <a:r>
              <a:rPr lang="en-GB" sz="1100" b="1" dirty="0" err="1">
                <a:solidFill>
                  <a:srgbClr val="FF0000"/>
                </a:solidFill>
                <a:latin typeface=".VnArial" pitchFamily="34" charset="0"/>
              </a:rPr>
              <a:t>giao</a:t>
            </a:r>
            <a:r>
              <a:rPr lang="en-GB" sz="1100" b="1" dirty="0">
                <a:solidFill>
                  <a:srgbClr val="FF0000"/>
                </a:solidFill>
                <a:latin typeface=".VnArial" pitchFamily="34" charset="0"/>
              </a:rPr>
              <a:t> TKCS §C</a:t>
            </a:r>
            <a:endParaRPr lang="en-US" sz="1100" b="1" dirty="0">
              <a:solidFill>
                <a:srgbClr val="FF0000"/>
              </a:solidFill>
              <a:latin typeface=".VnArial" pitchFamily="34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360CAB5-F838-47BC-B4CA-CC060CB74846}"/>
              </a:ext>
            </a:extLst>
          </p:cNvPr>
          <p:cNvCxnSpPr/>
          <p:nvPr/>
        </p:nvCxnSpPr>
        <p:spPr>
          <a:xfrm flipV="1">
            <a:off x="3707904" y="4581128"/>
            <a:ext cx="72008" cy="432048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C7D2AE32-5B54-4D4F-B072-B732A60F817D}"/>
              </a:ext>
            </a:extLst>
          </p:cNvPr>
          <p:cNvSpPr txBox="1"/>
          <p:nvPr/>
        </p:nvSpPr>
        <p:spPr>
          <a:xfrm>
            <a:off x="611560" y="2636912"/>
            <a:ext cx="1512168" cy="22775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100" b="1" dirty="0">
                <a:solidFill>
                  <a:srgbClr val="FF0000"/>
                </a:solidFill>
                <a:latin typeface=".VnArial" pitchFamily="34" charset="0"/>
              </a:rPr>
              <a:t>DG KCN </a:t>
            </a:r>
            <a:r>
              <a:rPr lang="en-GB" sz="1100" b="1" dirty="0" err="1">
                <a:solidFill>
                  <a:srgbClr val="FF0000"/>
                </a:solidFill>
                <a:latin typeface=".VnArial" pitchFamily="34" charset="0"/>
              </a:rPr>
              <a:t>Phó</a:t>
            </a:r>
            <a:r>
              <a:rPr lang="en-GB" sz="1100" b="1" dirty="0">
                <a:solidFill>
                  <a:srgbClr val="FF0000"/>
                </a:solidFill>
                <a:latin typeface=".VnArial" pitchFamily="34" charset="0"/>
              </a:rPr>
              <a:t> </a:t>
            </a:r>
            <a:r>
              <a:rPr lang="en-GB" sz="1100" b="1" dirty="0" err="1">
                <a:solidFill>
                  <a:srgbClr val="FF0000"/>
                </a:solidFill>
                <a:latin typeface=".VnArial" pitchFamily="34" charset="0"/>
              </a:rPr>
              <a:t>Bµi</a:t>
            </a:r>
            <a:endParaRPr lang="en-US" sz="1100" b="1" dirty="0">
              <a:solidFill>
                <a:srgbClr val="FF0000"/>
              </a:solidFill>
              <a:latin typeface=".VnArial" pitchFamily="34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6831B0B-6319-4B44-A27A-509D5B8D9F66}"/>
              </a:ext>
            </a:extLst>
          </p:cNvPr>
          <p:cNvCxnSpPr/>
          <p:nvPr/>
        </p:nvCxnSpPr>
        <p:spPr>
          <a:xfrm>
            <a:off x="1331640" y="2924944"/>
            <a:ext cx="144016" cy="648072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C8336CE6-D24D-4920-B4D6-22069877804A}"/>
              </a:ext>
            </a:extLst>
          </p:cNvPr>
          <p:cNvSpPr txBox="1"/>
          <p:nvPr/>
        </p:nvSpPr>
        <p:spPr>
          <a:xfrm>
            <a:off x="3635896" y="2780928"/>
            <a:ext cx="1512168" cy="3970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100" b="1" dirty="0" err="1">
                <a:solidFill>
                  <a:srgbClr val="FF0000"/>
                </a:solidFill>
                <a:latin typeface=".VnArial" pitchFamily="34" charset="0"/>
              </a:rPr>
              <a:t>Më</a:t>
            </a:r>
            <a:r>
              <a:rPr lang="en-GB" sz="1100" b="1" dirty="0">
                <a:solidFill>
                  <a:srgbClr val="FF0000"/>
                </a:solidFill>
                <a:latin typeface=".VnArial" pitchFamily="34" charset="0"/>
              </a:rPr>
              <a:t> </a:t>
            </a:r>
            <a:r>
              <a:rPr lang="en-GB" sz="1100" b="1" dirty="0" err="1">
                <a:solidFill>
                  <a:srgbClr val="FF0000"/>
                </a:solidFill>
                <a:latin typeface=".VnArial" pitchFamily="34" charset="0"/>
              </a:rPr>
              <a:t>réng</a:t>
            </a:r>
            <a:r>
              <a:rPr lang="en-GB" sz="1100" b="1" dirty="0">
                <a:solidFill>
                  <a:srgbClr val="FF0000"/>
                </a:solidFill>
                <a:latin typeface=".VnArial" pitchFamily="34" charset="0"/>
              </a:rPr>
              <a:t> </a:t>
            </a:r>
            <a:r>
              <a:rPr lang="en-GB" sz="1100" b="1" dirty="0" err="1">
                <a:solidFill>
                  <a:srgbClr val="FF0000"/>
                </a:solidFill>
                <a:latin typeface=".VnArial" pitchFamily="34" charset="0"/>
              </a:rPr>
              <a:t>quy</a:t>
            </a:r>
            <a:r>
              <a:rPr lang="en-GB" sz="1100" b="1" dirty="0">
                <a:solidFill>
                  <a:srgbClr val="FF0000"/>
                </a:solidFill>
                <a:latin typeface=".VnArial" pitchFamily="34" charset="0"/>
              </a:rPr>
              <a:t> m« </a:t>
            </a:r>
          </a:p>
          <a:p>
            <a:pPr algn="ctr"/>
            <a:r>
              <a:rPr lang="en-GB" sz="1100" b="1" dirty="0">
                <a:solidFill>
                  <a:srgbClr val="FF0000"/>
                </a:solidFill>
                <a:latin typeface=".VnArial" pitchFamily="34" charset="0"/>
              </a:rPr>
              <a:t>Bn=12m</a:t>
            </a:r>
            <a:endParaRPr lang="en-US" sz="1100" b="1" dirty="0">
              <a:solidFill>
                <a:srgbClr val="FF0000"/>
              </a:solidFill>
              <a:latin typeface=".VnArial" pitchFamily="34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FB3EB2A-E492-49E6-86AF-D141ABDA7A15}"/>
              </a:ext>
            </a:extLst>
          </p:cNvPr>
          <p:cNvCxnSpPr>
            <a:cxnSpLocks/>
          </p:cNvCxnSpPr>
          <p:nvPr/>
        </p:nvCxnSpPr>
        <p:spPr>
          <a:xfrm flipV="1">
            <a:off x="4211960" y="2514600"/>
            <a:ext cx="131440" cy="338336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1637018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7" name="Straight Connector 8"/>
          <p:cNvCxnSpPr>
            <a:cxnSpLocks noChangeShapeType="1"/>
          </p:cNvCxnSpPr>
          <p:nvPr/>
        </p:nvCxnSpPr>
        <p:spPr bwMode="auto">
          <a:xfrm>
            <a:off x="5257800" y="838200"/>
            <a:ext cx="914400" cy="914400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  <p:cxnSp>
        <p:nvCxnSpPr>
          <p:cNvPr id="7" name="Straight Connector 6"/>
          <p:cNvCxnSpPr/>
          <p:nvPr/>
        </p:nvCxnSpPr>
        <p:spPr>
          <a:xfrm>
            <a:off x="2590800" y="6094413"/>
            <a:ext cx="5669280" cy="1587"/>
          </a:xfrm>
          <a:prstGeom prst="line">
            <a:avLst/>
          </a:prstGeom>
          <a:ln w="57150" cmpd="thinThick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CFA2A253-A8C8-4F1D-B723-C29F5A8F57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en-US" sz="18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 TY CỔ PHẦN T</a:t>
            </a:r>
            <a:r>
              <a:rPr lang="vi-VN" sz="18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18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VẤN TR</a:t>
            </a:r>
            <a:r>
              <a:rPr lang="vi-VN" sz="18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18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ỜNG SƠN</a:t>
            </a:r>
          </a:p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en-US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 THIẾT KẾ 1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1E17FC8E-A8FF-40F9-BE4A-D1725E6903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1612897"/>
            <a:ext cx="8991600" cy="2806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ct val="200000"/>
              </a:lnSpc>
              <a:spcBef>
                <a:spcPts val="0"/>
              </a:spcBef>
              <a:buFontTx/>
              <a:buNone/>
              <a:defRPr/>
            </a:pPr>
            <a:r>
              <a:rPr lang="en-US" sz="2900" b="1" kern="0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AvantH" pitchFamily="34" charset="0"/>
              </a:rPr>
              <a:t>TR¢N </a:t>
            </a:r>
            <a:r>
              <a:rPr lang="en-US" sz="2900" b="1" kern="0" dirty="0" err="1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AvantH" pitchFamily="34" charset="0"/>
              </a:rPr>
              <a:t>TRäNG</a:t>
            </a:r>
            <a:r>
              <a:rPr lang="en-US" sz="2900" b="1" kern="0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AvantH" pitchFamily="34" charset="0"/>
              </a:rPr>
              <a:t> C¶M ¥N </a:t>
            </a:r>
          </a:p>
          <a:p>
            <a:pPr algn="ctr" eaLnBrk="0" hangingPunct="0">
              <a:lnSpc>
                <a:spcPct val="200000"/>
              </a:lnSpc>
              <a:spcBef>
                <a:spcPts val="0"/>
              </a:spcBef>
              <a:buFontTx/>
              <a:buNone/>
              <a:defRPr/>
            </a:pPr>
            <a:r>
              <a:rPr lang="en-US" sz="2900" b="1" kern="0" dirty="0" err="1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AvantH" pitchFamily="34" charset="0"/>
              </a:rPr>
              <a:t>Quý</a:t>
            </a:r>
            <a:r>
              <a:rPr lang="en-US" sz="2900" b="1" kern="0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AvantH" pitchFamily="34" charset="0"/>
              </a:rPr>
              <a:t> VÞ §· </a:t>
            </a:r>
            <a:r>
              <a:rPr lang="en-US" sz="2900" b="1" kern="0" dirty="0" err="1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AvantH" pitchFamily="34" charset="0"/>
              </a:rPr>
              <a:t>CHó</a:t>
            </a:r>
            <a:r>
              <a:rPr lang="en-US" sz="2900" b="1" kern="0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AvantH" pitchFamily="34" charset="0"/>
              </a:rPr>
              <a:t> ý L¾NG NGHE</a:t>
            </a:r>
          </a:p>
          <a:p>
            <a:pPr algn="ctr" eaLnBrk="0" hangingPunct="0">
              <a:lnSpc>
                <a:spcPct val="200000"/>
              </a:lnSpc>
              <a:spcBef>
                <a:spcPts val="0"/>
              </a:spcBef>
              <a:buFontTx/>
              <a:buNone/>
              <a:defRPr/>
            </a:pPr>
            <a:r>
              <a:rPr lang="en-US" sz="2900" b="1" kern="0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AvantH" pitchFamily="34" charset="0"/>
              </a:rPr>
              <a:t>Vµ KÍNH </a:t>
            </a:r>
            <a:r>
              <a:rPr lang="en-US" sz="2900" b="1" kern="0" dirty="0" err="1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AvantH" pitchFamily="34" charset="0"/>
              </a:rPr>
              <a:t>CHóC</a:t>
            </a:r>
            <a:r>
              <a:rPr lang="en-US" sz="2900" b="1" kern="0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AvantH" pitchFamily="34" charset="0"/>
              </a:rPr>
              <a:t> </a:t>
            </a:r>
            <a:r>
              <a:rPr lang="en-US" sz="2900" b="1" kern="0" dirty="0" err="1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AvantH" pitchFamily="34" charset="0"/>
              </a:rPr>
              <a:t>HéI</a:t>
            </a:r>
            <a:r>
              <a:rPr lang="en-US" sz="2900" b="1" kern="0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AvantH" pitchFamily="34" charset="0"/>
              </a:rPr>
              <a:t> NGHÞ THµNH C¤NG</a:t>
            </a:r>
          </a:p>
        </p:txBody>
      </p:sp>
      <p:sp>
        <p:nvSpPr>
          <p:cNvPr id="11" name="Rectangle 721">
            <a:extLst>
              <a:ext uri="{FF2B5EF4-FFF2-40B4-BE49-F238E27FC236}">
                <a16:creationId xmlns:a16="http://schemas.microsoft.com/office/drawing/2014/main" id="{7371B8AE-507C-41D3-B1B8-52AC292342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8374" y="5638800"/>
            <a:ext cx="6372225" cy="446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2000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THỰC HIỆN VÀ BÁO CÁO : PHÒNG THIẾT KẾ 1</a:t>
            </a:r>
          </a:p>
        </p:txBody>
      </p:sp>
    </p:spTree>
    <p:extLst>
      <p:ext uri="{BB962C8B-B14F-4D97-AF65-F5344CB8AC3E}">
        <p14:creationId xmlns:p14="http://schemas.microsoft.com/office/powerpoint/2010/main" val="3735942350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7" name="Straight Connector 8"/>
          <p:cNvCxnSpPr>
            <a:cxnSpLocks noChangeShapeType="1"/>
          </p:cNvCxnSpPr>
          <p:nvPr/>
        </p:nvCxnSpPr>
        <p:spPr bwMode="auto">
          <a:xfrm>
            <a:off x="5257800" y="838200"/>
            <a:ext cx="914400" cy="914400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  <p:cxnSp>
        <p:nvCxnSpPr>
          <p:cNvPr id="7" name="Straight Connector 6"/>
          <p:cNvCxnSpPr/>
          <p:nvPr/>
        </p:nvCxnSpPr>
        <p:spPr>
          <a:xfrm>
            <a:off x="2590800" y="6094413"/>
            <a:ext cx="5669280" cy="1587"/>
          </a:xfrm>
          <a:prstGeom prst="line">
            <a:avLst/>
          </a:prstGeom>
          <a:ln w="57150" cmpd="thinThick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CFA2A253-A8C8-4F1D-B723-C29F5A8F57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en-US" sz="18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 TY CỔ PHẦN T</a:t>
            </a:r>
            <a:r>
              <a:rPr lang="vi-VN" sz="18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18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VẤN TR</a:t>
            </a:r>
            <a:r>
              <a:rPr lang="vi-VN" sz="18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18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ỜNG SƠN</a:t>
            </a:r>
          </a:p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en-US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 THIẾT KẾ 1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1E17FC8E-A8FF-40F9-BE4A-D1725E6903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1684333"/>
            <a:ext cx="8991600" cy="2806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ct val="200000"/>
              </a:lnSpc>
              <a:spcBef>
                <a:spcPts val="0"/>
              </a:spcBef>
              <a:buFontTx/>
              <a:buNone/>
              <a:defRPr/>
            </a:pPr>
            <a:r>
              <a:rPr lang="en-US" sz="2900" b="1" kern="0" dirty="0" err="1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AvantH" pitchFamily="34" charset="0"/>
              </a:rPr>
              <a:t>B¸o</a:t>
            </a:r>
            <a:r>
              <a:rPr lang="en-US" sz="2900" b="1" kern="0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AvantH" pitchFamily="34" charset="0"/>
              </a:rPr>
              <a:t> </a:t>
            </a:r>
            <a:r>
              <a:rPr lang="en-US" sz="2900" b="1" kern="0" dirty="0" err="1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AvantH" pitchFamily="34" charset="0"/>
              </a:rPr>
              <a:t>c¸o</a:t>
            </a:r>
            <a:r>
              <a:rPr lang="en-US" sz="2900" b="1" kern="0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AvantH" pitchFamily="34" charset="0"/>
              </a:rPr>
              <a:t> </a:t>
            </a:r>
            <a:r>
              <a:rPr lang="en-US" sz="2900" b="1" kern="0" dirty="0" err="1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AvantH" pitchFamily="34" charset="0"/>
              </a:rPr>
              <a:t>øng</a:t>
            </a:r>
            <a:r>
              <a:rPr lang="en-US" sz="2900" b="1" kern="0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AvantH" pitchFamily="34" charset="0"/>
              </a:rPr>
              <a:t> </a:t>
            </a:r>
            <a:r>
              <a:rPr lang="en-US" sz="2900" b="1" kern="0" dirty="0" err="1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AvantH" pitchFamily="34" charset="0"/>
              </a:rPr>
              <a:t>dông</a:t>
            </a:r>
            <a:r>
              <a:rPr lang="en-US" sz="2900" b="1" kern="0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AvantH" pitchFamily="34" charset="0"/>
              </a:rPr>
              <a:t> khoa </a:t>
            </a:r>
            <a:r>
              <a:rPr lang="en-US" sz="2900" b="1" kern="0" dirty="0" err="1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AvantH" pitchFamily="34" charset="0"/>
              </a:rPr>
              <a:t>häc</a:t>
            </a:r>
            <a:r>
              <a:rPr lang="en-US" sz="2900" b="1" kern="0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AvantH" pitchFamily="34" charset="0"/>
              </a:rPr>
              <a:t> - </a:t>
            </a:r>
            <a:r>
              <a:rPr lang="en-US" sz="2900" b="1" kern="0" dirty="0" err="1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AvantH" pitchFamily="34" charset="0"/>
              </a:rPr>
              <a:t>c«ng</a:t>
            </a:r>
            <a:r>
              <a:rPr lang="en-US" sz="2900" b="1" kern="0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AvantH" pitchFamily="34" charset="0"/>
              </a:rPr>
              <a:t> </a:t>
            </a:r>
            <a:r>
              <a:rPr lang="en-US" sz="2900" b="1" kern="0" dirty="0" err="1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AvantH" pitchFamily="34" charset="0"/>
              </a:rPr>
              <a:t>nghÖ</a:t>
            </a:r>
            <a:r>
              <a:rPr lang="en-US" sz="2900" b="1" kern="0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AvantH" pitchFamily="34" charset="0"/>
              </a:rPr>
              <a:t> </a:t>
            </a:r>
          </a:p>
          <a:p>
            <a:pPr algn="ctr" eaLnBrk="0" hangingPunct="0">
              <a:lnSpc>
                <a:spcPct val="200000"/>
              </a:lnSpc>
              <a:spcBef>
                <a:spcPts val="0"/>
              </a:spcBef>
              <a:buFontTx/>
              <a:buNone/>
              <a:defRPr/>
            </a:pPr>
            <a:r>
              <a:rPr lang="en-US" sz="2900" b="1" kern="0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AvantH" pitchFamily="34" charset="0"/>
              </a:rPr>
              <a:t>vµ </a:t>
            </a:r>
            <a:r>
              <a:rPr lang="en-US" sz="2900" b="1" kern="0" dirty="0" err="1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AvantH" pitchFamily="34" charset="0"/>
              </a:rPr>
              <a:t>trao</a:t>
            </a:r>
            <a:r>
              <a:rPr lang="en-US" sz="2900" b="1" kern="0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AvantH" pitchFamily="34" charset="0"/>
              </a:rPr>
              <a:t> ®</a:t>
            </a:r>
            <a:r>
              <a:rPr lang="en-US" sz="2900" b="1" kern="0" dirty="0" err="1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AvantH" pitchFamily="34" charset="0"/>
              </a:rPr>
              <a:t>æi</a:t>
            </a:r>
            <a:r>
              <a:rPr lang="en-US" sz="2900" b="1" kern="0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AvantH" pitchFamily="34" charset="0"/>
              </a:rPr>
              <a:t> </a:t>
            </a:r>
            <a:r>
              <a:rPr lang="en-US" sz="2900" b="1" kern="0" dirty="0" err="1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AvantH" pitchFamily="34" charset="0"/>
              </a:rPr>
              <a:t>kinh</a:t>
            </a:r>
            <a:r>
              <a:rPr lang="en-US" sz="2900" b="1" kern="0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AvantH" pitchFamily="34" charset="0"/>
              </a:rPr>
              <a:t> </a:t>
            </a:r>
            <a:r>
              <a:rPr lang="en-US" sz="2900" b="1" kern="0" dirty="0" err="1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AvantH" pitchFamily="34" charset="0"/>
              </a:rPr>
              <a:t>nghiÖm</a:t>
            </a:r>
            <a:r>
              <a:rPr lang="en-US" sz="2900" b="1" kern="0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AvantH" pitchFamily="34" charset="0"/>
              </a:rPr>
              <a:t> </a:t>
            </a:r>
            <a:r>
              <a:rPr lang="en-US" sz="2900" b="1" kern="0" dirty="0" err="1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AvantH" pitchFamily="34" charset="0"/>
              </a:rPr>
              <a:t>thiÕt</a:t>
            </a:r>
            <a:r>
              <a:rPr lang="en-US" sz="2900" b="1" kern="0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AvantH" pitchFamily="34" charset="0"/>
              </a:rPr>
              <a:t> </a:t>
            </a:r>
            <a:r>
              <a:rPr lang="en-US" sz="2900" b="1" kern="0" dirty="0" err="1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AvantH" pitchFamily="34" charset="0"/>
              </a:rPr>
              <a:t>kÕ</a:t>
            </a:r>
            <a:r>
              <a:rPr lang="en-US" sz="2900" b="1" kern="0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AvantH" pitchFamily="34" charset="0"/>
              </a:rPr>
              <a:t> </a:t>
            </a:r>
          </a:p>
          <a:p>
            <a:pPr algn="ctr" eaLnBrk="0" hangingPunct="0">
              <a:lnSpc>
                <a:spcPct val="200000"/>
              </a:lnSpc>
              <a:spcBef>
                <a:spcPts val="0"/>
              </a:spcBef>
              <a:buFontTx/>
              <a:buNone/>
              <a:defRPr/>
            </a:pPr>
            <a:r>
              <a:rPr lang="en-US" sz="2900" b="1" kern="0" dirty="0" err="1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AvantH" pitchFamily="34" charset="0"/>
              </a:rPr>
              <a:t>c¸c</a:t>
            </a:r>
            <a:r>
              <a:rPr lang="en-US" sz="2900" b="1" kern="0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AvantH" pitchFamily="34" charset="0"/>
              </a:rPr>
              <a:t> </a:t>
            </a:r>
            <a:r>
              <a:rPr lang="en-US" sz="2900" b="1" kern="0" dirty="0" err="1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AvantH" pitchFamily="34" charset="0"/>
              </a:rPr>
              <a:t>dù</a:t>
            </a:r>
            <a:r>
              <a:rPr lang="en-US" sz="2900" b="1" kern="0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AvantH" pitchFamily="34" charset="0"/>
              </a:rPr>
              <a:t> ¸n </a:t>
            </a:r>
            <a:r>
              <a:rPr lang="en-US" sz="2900" b="1" kern="0" dirty="0" err="1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AvantH" pitchFamily="34" charset="0"/>
              </a:rPr>
              <a:t>giao</a:t>
            </a:r>
            <a:r>
              <a:rPr lang="en-US" sz="2900" b="1" kern="0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AvantH" pitchFamily="34" charset="0"/>
              </a:rPr>
              <a:t> </a:t>
            </a:r>
            <a:r>
              <a:rPr lang="en-US" sz="2900" b="1" kern="0" dirty="0" err="1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AvantH" pitchFamily="34" charset="0"/>
              </a:rPr>
              <a:t>th«ng</a:t>
            </a:r>
            <a:endParaRPr lang="en-US" sz="2900" b="1" kern="0" dirty="0">
              <a:ln>
                <a:solidFill>
                  <a:srgbClr val="002060"/>
                </a:solidFill>
              </a:ln>
              <a:solidFill>
                <a:srgbClr val="FFFF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.VnAvantH" pitchFamily="34" charset="0"/>
            </a:endParaRPr>
          </a:p>
        </p:txBody>
      </p:sp>
      <p:sp>
        <p:nvSpPr>
          <p:cNvPr id="11" name="Rectangle 721">
            <a:extLst>
              <a:ext uri="{FF2B5EF4-FFF2-40B4-BE49-F238E27FC236}">
                <a16:creationId xmlns:a16="http://schemas.microsoft.com/office/drawing/2014/main" id="{7371B8AE-507C-41D3-B1B8-52AC292342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8374" y="5638800"/>
            <a:ext cx="6372225" cy="446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2000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THỰC HIỆN VÀ BÁO CÁO : PHÒNG THIẾT KẾ 1</a:t>
            </a:r>
          </a:p>
        </p:txBody>
      </p:sp>
    </p:spTree>
    <p:extLst>
      <p:ext uri="{BB962C8B-B14F-4D97-AF65-F5344CB8AC3E}">
        <p14:creationId xmlns:p14="http://schemas.microsoft.com/office/powerpoint/2010/main" val="1394985996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21"/>
          <p:cNvSpPr txBox="1">
            <a:spLocks noChangeArrowheads="1"/>
          </p:cNvSpPr>
          <p:nvPr/>
        </p:nvSpPr>
        <p:spPr bwMode="auto">
          <a:xfrm>
            <a:off x="0" y="1585"/>
            <a:ext cx="9144000" cy="455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7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PHẦN 1: ỨNG DỤNG KHOA HỌC – CÔNG NGHỆ HIỆN ĐẠI VÀO CÔNG TÁC SẢN XUẤT</a:t>
            </a:r>
            <a:endParaRPr lang="nl-NL" sz="17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172" name="Straight Connector 5"/>
          <p:cNvCxnSpPr>
            <a:cxnSpLocks noChangeShapeType="1"/>
          </p:cNvCxnSpPr>
          <p:nvPr/>
        </p:nvCxnSpPr>
        <p:spPr bwMode="auto">
          <a:xfrm>
            <a:off x="0" y="457200"/>
            <a:ext cx="9144000" cy="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10" name="Rectangle 721"/>
          <p:cNvSpPr txBox="1"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1400" kern="0" dirty="0">
                <a:solidFill>
                  <a:srgbClr val="0099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TƯ VẤN TRƯỜNG SƠN – PHÒNG THIẾT KẾ 1</a:t>
            </a:r>
            <a:endParaRPr lang="en-US" sz="2600" kern="0" dirty="0">
              <a:solidFill>
                <a:srgbClr val="0099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175" name="Straight Connector 11"/>
          <p:cNvCxnSpPr>
            <a:cxnSpLocks noChangeShapeType="1"/>
          </p:cNvCxnSpPr>
          <p:nvPr/>
        </p:nvCxnSpPr>
        <p:spPr bwMode="auto">
          <a:xfrm>
            <a:off x="731520" y="6551613"/>
            <a:ext cx="8412480" cy="1587"/>
          </a:xfrm>
          <a:prstGeom prst="line">
            <a:avLst/>
          </a:prstGeom>
          <a:noFill/>
          <a:ln w="19050" algn="ctr">
            <a:solidFill>
              <a:srgbClr val="0000FF"/>
            </a:solidFill>
            <a:round/>
            <a:headEnd/>
            <a:tailEnd/>
          </a:ln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5D1D1777-12D4-4C3F-B68D-EB1E6585D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19825"/>
            <a:ext cx="876300" cy="638175"/>
          </a:xfrm>
          <a:prstGeom prst="rect">
            <a:avLst/>
          </a:prstGeom>
        </p:spPr>
      </p:pic>
      <p:sp>
        <p:nvSpPr>
          <p:cNvPr id="17" name="Rounded Rectangle 8">
            <a:extLst>
              <a:ext uri="{FF2B5EF4-FFF2-40B4-BE49-F238E27FC236}">
                <a16:creationId xmlns:a16="http://schemas.microsoft.com/office/drawing/2014/main" id="{6EBE7AC0-5B6B-4341-8607-8F4452E983F9}"/>
              </a:ext>
            </a:extLst>
          </p:cNvPr>
          <p:cNvSpPr/>
          <p:nvPr/>
        </p:nvSpPr>
        <p:spPr bwMode="auto">
          <a:xfrm>
            <a:off x="228600" y="696910"/>
            <a:ext cx="4648200" cy="3189290"/>
          </a:xfrm>
          <a:prstGeom prst="roundRect">
            <a:avLst/>
          </a:prstGeom>
          <a:solidFill>
            <a:schemeClr val="tx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PHÒNG THIẾT KẾ 1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     </a:t>
            </a:r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phương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diện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đơn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vị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sản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xuất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trực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ra </a:t>
            </a:r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sản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phẩm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chúng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tôi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luôn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mong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muốn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sử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dụng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hết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khả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năng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mỗi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bản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thân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vận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dụng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tối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đa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hiểu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chuyên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môn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cũng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như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phương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pháp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tối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ưu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thời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gian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sản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xuất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nâng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chất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lượng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sản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phẩm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2D4FCD-4F73-4FC4-AFF9-FFE705E83A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762000"/>
            <a:ext cx="3429000" cy="3114675"/>
          </a:xfrm>
          <a:prstGeom prst="rect">
            <a:avLst/>
          </a:prstGeom>
        </p:spPr>
      </p:pic>
      <p:sp>
        <p:nvSpPr>
          <p:cNvPr id="18" name="Arrow: Right 17">
            <a:extLst>
              <a:ext uri="{FF2B5EF4-FFF2-40B4-BE49-F238E27FC236}">
                <a16:creationId xmlns:a16="http://schemas.microsoft.com/office/drawing/2014/main" id="{32104DC0-986C-47E4-B626-1F95E250A913}"/>
              </a:ext>
            </a:extLst>
          </p:cNvPr>
          <p:cNvSpPr/>
          <p:nvPr/>
        </p:nvSpPr>
        <p:spPr>
          <a:xfrm>
            <a:off x="2209800" y="4343400"/>
            <a:ext cx="1295400" cy="174626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dirty="0"/>
          </a:p>
        </p:txBody>
      </p:sp>
      <p:sp>
        <p:nvSpPr>
          <p:cNvPr id="19" name="Rounded Rectangle 8">
            <a:extLst>
              <a:ext uri="{FF2B5EF4-FFF2-40B4-BE49-F238E27FC236}">
                <a16:creationId xmlns:a16="http://schemas.microsoft.com/office/drawing/2014/main" id="{24A89EAA-B8DD-43BB-9E1F-EA3E9B321937}"/>
              </a:ext>
            </a:extLst>
          </p:cNvPr>
          <p:cNvSpPr/>
          <p:nvPr/>
        </p:nvSpPr>
        <p:spPr bwMode="auto">
          <a:xfrm>
            <a:off x="914400" y="4286244"/>
            <a:ext cx="1228272" cy="2114556"/>
          </a:xfrm>
          <a:prstGeom prst="roundRect">
            <a:avLst/>
          </a:prstGeom>
          <a:solidFill>
            <a:schemeClr val="tx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LOẠI HÌNH CÁC DỰ ÁN ĐÃ VÀ ĐANG THAM GIA THIẾT KẾ</a:t>
            </a:r>
            <a:endParaRPr lang="en-US" sz="1400" dirty="0"/>
          </a:p>
        </p:txBody>
      </p:sp>
      <p:sp>
        <p:nvSpPr>
          <p:cNvPr id="22" name="Rounded Rectangle 8">
            <a:extLst>
              <a:ext uri="{FF2B5EF4-FFF2-40B4-BE49-F238E27FC236}">
                <a16:creationId xmlns:a16="http://schemas.microsoft.com/office/drawing/2014/main" id="{47139327-6A17-4A1D-8299-F52FD5E48067}"/>
              </a:ext>
            </a:extLst>
          </p:cNvPr>
          <p:cNvSpPr/>
          <p:nvPr/>
        </p:nvSpPr>
        <p:spPr bwMode="auto">
          <a:xfrm>
            <a:off x="3543299" y="4191000"/>
            <a:ext cx="5372099" cy="390530"/>
          </a:xfrm>
          <a:prstGeom prst="roundRect">
            <a:avLst/>
          </a:prstGeom>
          <a:solidFill>
            <a:schemeClr val="tx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DỰ ÁN ĐƯỜNG CAO TỐC BẮC – NAM PHÍA ĐÔNG</a:t>
            </a:r>
            <a:endParaRPr lang="en-US" sz="1400" dirty="0"/>
          </a:p>
        </p:txBody>
      </p:sp>
      <p:sp>
        <p:nvSpPr>
          <p:cNvPr id="23" name="Rounded Rectangle 8">
            <a:extLst>
              <a:ext uri="{FF2B5EF4-FFF2-40B4-BE49-F238E27FC236}">
                <a16:creationId xmlns:a16="http://schemas.microsoft.com/office/drawing/2014/main" id="{09F5F47C-2A7A-40E4-85A6-7F86B42D300C}"/>
              </a:ext>
            </a:extLst>
          </p:cNvPr>
          <p:cNvSpPr/>
          <p:nvPr/>
        </p:nvSpPr>
        <p:spPr bwMode="auto">
          <a:xfrm>
            <a:off x="3543301" y="4800600"/>
            <a:ext cx="5372099" cy="390530"/>
          </a:xfrm>
          <a:prstGeom prst="roundRect">
            <a:avLst/>
          </a:prstGeom>
          <a:solidFill>
            <a:schemeClr val="tx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DỰ ÁN ĐƯỜNG Ô TÔ THÔNG TH</a:t>
            </a:r>
            <a:r>
              <a:rPr lang="vi-VN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Ư</a:t>
            </a:r>
            <a:r>
              <a:rPr lang="en-US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ỜNG </a:t>
            </a:r>
            <a:endParaRPr lang="en-US" sz="1400" dirty="0"/>
          </a:p>
        </p:txBody>
      </p:sp>
      <p:sp>
        <p:nvSpPr>
          <p:cNvPr id="24" name="Rounded Rectangle 8">
            <a:extLst>
              <a:ext uri="{FF2B5EF4-FFF2-40B4-BE49-F238E27FC236}">
                <a16:creationId xmlns:a16="http://schemas.microsoft.com/office/drawing/2014/main" id="{5C2722EC-D82F-4836-8302-6191313752A9}"/>
              </a:ext>
            </a:extLst>
          </p:cNvPr>
          <p:cNvSpPr/>
          <p:nvPr/>
        </p:nvSpPr>
        <p:spPr bwMode="auto">
          <a:xfrm>
            <a:off x="3543301" y="5410200"/>
            <a:ext cx="5372099" cy="390530"/>
          </a:xfrm>
          <a:prstGeom prst="roundRect">
            <a:avLst/>
          </a:prstGeom>
          <a:solidFill>
            <a:schemeClr val="tx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DỰ ÁN ĐƯỜNG MIỀN NÚI</a:t>
            </a:r>
            <a:endParaRPr lang="en-US" sz="1400" dirty="0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410F2BD5-FA76-4606-83FB-01C2E5C26BB5}"/>
              </a:ext>
            </a:extLst>
          </p:cNvPr>
          <p:cNvSpPr/>
          <p:nvPr/>
        </p:nvSpPr>
        <p:spPr>
          <a:xfrm>
            <a:off x="2209800" y="4953000"/>
            <a:ext cx="1295400" cy="174626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dirty="0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B7DBA93C-62F1-472A-BA65-6301F3B8B314}"/>
              </a:ext>
            </a:extLst>
          </p:cNvPr>
          <p:cNvSpPr/>
          <p:nvPr/>
        </p:nvSpPr>
        <p:spPr>
          <a:xfrm>
            <a:off x="2180772" y="6130466"/>
            <a:ext cx="1295400" cy="174626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dirty="0"/>
          </a:p>
        </p:txBody>
      </p:sp>
      <p:sp>
        <p:nvSpPr>
          <p:cNvPr id="27" name="Rounded Rectangle 8">
            <a:extLst>
              <a:ext uri="{FF2B5EF4-FFF2-40B4-BE49-F238E27FC236}">
                <a16:creationId xmlns:a16="http://schemas.microsoft.com/office/drawing/2014/main" id="{142C11D7-69CE-4EA0-AB6F-B464548233C0}"/>
              </a:ext>
            </a:extLst>
          </p:cNvPr>
          <p:cNvSpPr/>
          <p:nvPr/>
        </p:nvSpPr>
        <p:spPr bwMode="auto">
          <a:xfrm>
            <a:off x="3543301" y="6019800"/>
            <a:ext cx="5372099" cy="390530"/>
          </a:xfrm>
          <a:prstGeom prst="roundRect">
            <a:avLst/>
          </a:prstGeom>
          <a:solidFill>
            <a:schemeClr val="tx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DỰ ÁN ĐƯỜNG ĐÔ THỊ</a:t>
            </a:r>
            <a:endParaRPr lang="en-US" sz="1400" dirty="0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80BDC907-FBA0-4905-B45D-56D4E4A1C26C}"/>
              </a:ext>
            </a:extLst>
          </p:cNvPr>
          <p:cNvSpPr/>
          <p:nvPr/>
        </p:nvSpPr>
        <p:spPr>
          <a:xfrm>
            <a:off x="2209800" y="5562600"/>
            <a:ext cx="1295400" cy="174626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1339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21"/>
          <p:cNvSpPr txBox="1">
            <a:spLocks noChangeArrowheads="1"/>
          </p:cNvSpPr>
          <p:nvPr/>
        </p:nvSpPr>
        <p:spPr bwMode="auto">
          <a:xfrm>
            <a:off x="0" y="1585"/>
            <a:ext cx="9144000" cy="455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7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PHẦN 1: ỨNG DỤNG KHOA HỌC – CÔNG NGHỆ HIỆN ĐẠI VÀO CÔNG TÁC SẢN XUẤT</a:t>
            </a:r>
            <a:endParaRPr lang="nl-NL" sz="17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172" name="Straight Connector 5"/>
          <p:cNvCxnSpPr>
            <a:cxnSpLocks noChangeShapeType="1"/>
          </p:cNvCxnSpPr>
          <p:nvPr/>
        </p:nvCxnSpPr>
        <p:spPr bwMode="auto">
          <a:xfrm>
            <a:off x="0" y="457200"/>
            <a:ext cx="9144000" cy="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10" name="Rectangle 721"/>
          <p:cNvSpPr txBox="1"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1400" kern="0" dirty="0">
                <a:solidFill>
                  <a:srgbClr val="0099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TƯ VẤN TRƯỜNG SƠN – PHÒNG THIẾT KẾ 1</a:t>
            </a:r>
            <a:endParaRPr lang="en-US" sz="2600" kern="0" dirty="0">
              <a:solidFill>
                <a:srgbClr val="0099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175" name="Straight Connector 11"/>
          <p:cNvCxnSpPr>
            <a:cxnSpLocks noChangeShapeType="1"/>
          </p:cNvCxnSpPr>
          <p:nvPr/>
        </p:nvCxnSpPr>
        <p:spPr bwMode="auto">
          <a:xfrm>
            <a:off x="731520" y="6551613"/>
            <a:ext cx="8412480" cy="1587"/>
          </a:xfrm>
          <a:prstGeom prst="line">
            <a:avLst/>
          </a:prstGeom>
          <a:noFill/>
          <a:ln w="19050" algn="ctr">
            <a:solidFill>
              <a:srgbClr val="0000FF"/>
            </a:solidFill>
            <a:round/>
            <a:headEnd/>
            <a:tailEnd/>
          </a:ln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5D1D1777-12D4-4C3F-B68D-EB1E6585D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19825"/>
            <a:ext cx="876300" cy="638175"/>
          </a:xfrm>
          <a:prstGeom prst="rect">
            <a:avLst/>
          </a:prstGeom>
        </p:spPr>
      </p:pic>
      <p:sp>
        <p:nvSpPr>
          <p:cNvPr id="17" name="Rounded Rectangle 8">
            <a:extLst>
              <a:ext uri="{FF2B5EF4-FFF2-40B4-BE49-F238E27FC236}">
                <a16:creationId xmlns:a16="http://schemas.microsoft.com/office/drawing/2014/main" id="{6EBE7AC0-5B6B-4341-8607-8F4452E983F9}"/>
              </a:ext>
            </a:extLst>
          </p:cNvPr>
          <p:cNvSpPr/>
          <p:nvPr/>
        </p:nvSpPr>
        <p:spPr bwMode="auto">
          <a:xfrm>
            <a:off x="609600" y="533400"/>
            <a:ext cx="7924800" cy="507999"/>
          </a:xfrm>
          <a:prstGeom prst="roundRect">
            <a:avLst/>
          </a:prstGeom>
          <a:solidFill>
            <a:schemeClr val="tx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ĐỐI VỚI MỖI LOẠI HÌNH VÀ CÁC BƯỚC THIẾT KẾ CÓ NHỮNG ĐẶC THÙ RIÊNG</a:t>
            </a:r>
            <a:endParaRPr lang="en-US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32104DC0-986C-47E4-B626-1F95E250A913}"/>
              </a:ext>
            </a:extLst>
          </p:cNvPr>
          <p:cNvSpPr/>
          <p:nvPr/>
        </p:nvSpPr>
        <p:spPr>
          <a:xfrm>
            <a:off x="1853065" y="3464653"/>
            <a:ext cx="843086" cy="247726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dirty="0"/>
          </a:p>
        </p:txBody>
      </p:sp>
      <p:sp>
        <p:nvSpPr>
          <p:cNvPr id="22" name="Rounded Rectangle 8">
            <a:extLst>
              <a:ext uri="{FF2B5EF4-FFF2-40B4-BE49-F238E27FC236}">
                <a16:creationId xmlns:a16="http://schemas.microsoft.com/office/drawing/2014/main" id="{47139327-6A17-4A1D-8299-F52FD5E48067}"/>
              </a:ext>
            </a:extLst>
          </p:cNvPr>
          <p:cNvSpPr/>
          <p:nvPr/>
        </p:nvSpPr>
        <p:spPr bwMode="auto">
          <a:xfrm>
            <a:off x="53418" y="2822605"/>
            <a:ext cx="1676400" cy="1531823"/>
          </a:xfrm>
          <a:prstGeom prst="roundRect">
            <a:avLst/>
          </a:prstGeom>
          <a:solidFill>
            <a:schemeClr val="tx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DỰ ÁN ĐƯỜNG CAO TỐC BẮC – NAM PHÍA ĐÔNG</a:t>
            </a:r>
            <a:endParaRPr lang="en-US" sz="14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BC57CE0-968B-4CD5-9ADF-B0241B9FB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399" y="1219142"/>
            <a:ext cx="6285697" cy="47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50055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21"/>
          <p:cNvSpPr txBox="1">
            <a:spLocks noChangeArrowheads="1"/>
          </p:cNvSpPr>
          <p:nvPr/>
        </p:nvSpPr>
        <p:spPr bwMode="auto">
          <a:xfrm>
            <a:off x="0" y="1585"/>
            <a:ext cx="9144000" cy="455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7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PHẦN 1: ỨNG DỤNG KHOA HỌC – CÔNG NGHỆ HIỆN ĐẠI VÀO CÔNG TÁC SẢN XUẤT</a:t>
            </a:r>
            <a:endParaRPr lang="nl-NL" sz="17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172" name="Straight Connector 5"/>
          <p:cNvCxnSpPr>
            <a:cxnSpLocks noChangeShapeType="1"/>
          </p:cNvCxnSpPr>
          <p:nvPr/>
        </p:nvCxnSpPr>
        <p:spPr bwMode="auto">
          <a:xfrm>
            <a:off x="0" y="457200"/>
            <a:ext cx="9144000" cy="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10" name="Rectangle 721"/>
          <p:cNvSpPr txBox="1"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1400" kern="0" dirty="0">
                <a:solidFill>
                  <a:srgbClr val="0099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TƯ VẤN TRƯỜNG SƠN – PHÒNG THIẾT KẾ 1</a:t>
            </a:r>
            <a:endParaRPr lang="en-US" sz="2600" kern="0" dirty="0">
              <a:solidFill>
                <a:srgbClr val="0099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175" name="Straight Connector 11"/>
          <p:cNvCxnSpPr>
            <a:cxnSpLocks noChangeShapeType="1"/>
          </p:cNvCxnSpPr>
          <p:nvPr/>
        </p:nvCxnSpPr>
        <p:spPr bwMode="auto">
          <a:xfrm>
            <a:off x="731520" y="6551613"/>
            <a:ext cx="8412480" cy="1587"/>
          </a:xfrm>
          <a:prstGeom prst="line">
            <a:avLst/>
          </a:prstGeom>
          <a:noFill/>
          <a:ln w="19050" algn="ctr">
            <a:solidFill>
              <a:srgbClr val="0000FF"/>
            </a:solidFill>
            <a:round/>
            <a:headEnd/>
            <a:tailEnd/>
          </a:ln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5D1D1777-12D4-4C3F-B68D-EB1E6585D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19825"/>
            <a:ext cx="876300" cy="638175"/>
          </a:xfrm>
          <a:prstGeom prst="rect">
            <a:avLst/>
          </a:prstGeom>
        </p:spPr>
      </p:pic>
      <p:sp>
        <p:nvSpPr>
          <p:cNvPr id="18" name="Arrow: Right 17">
            <a:extLst>
              <a:ext uri="{FF2B5EF4-FFF2-40B4-BE49-F238E27FC236}">
                <a16:creationId xmlns:a16="http://schemas.microsoft.com/office/drawing/2014/main" id="{32104DC0-986C-47E4-B626-1F95E250A913}"/>
              </a:ext>
            </a:extLst>
          </p:cNvPr>
          <p:cNvSpPr/>
          <p:nvPr/>
        </p:nvSpPr>
        <p:spPr>
          <a:xfrm>
            <a:off x="1219200" y="3282038"/>
            <a:ext cx="609600" cy="183934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dirty="0"/>
          </a:p>
        </p:txBody>
      </p:sp>
      <p:sp>
        <p:nvSpPr>
          <p:cNvPr id="27" name="Rounded Rectangle 8">
            <a:extLst>
              <a:ext uri="{FF2B5EF4-FFF2-40B4-BE49-F238E27FC236}">
                <a16:creationId xmlns:a16="http://schemas.microsoft.com/office/drawing/2014/main" id="{142C11D7-69CE-4EA0-AB6F-B464548233C0}"/>
              </a:ext>
            </a:extLst>
          </p:cNvPr>
          <p:cNvSpPr/>
          <p:nvPr/>
        </p:nvSpPr>
        <p:spPr bwMode="auto">
          <a:xfrm>
            <a:off x="90714" y="2831612"/>
            <a:ext cx="1052286" cy="1130788"/>
          </a:xfrm>
          <a:prstGeom prst="roundRect">
            <a:avLst/>
          </a:prstGeom>
          <a:solidFill>
            <a:schemeClr val="tx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DỰ ÁN ĐƯỜNG ĐÔ THỊ</a:t>
            </a:r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CBEC3F-0069-48E4-AB0A-09A980CF44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202" y="995363"/>
            <a:ext cx="7186598" cy="4795837"/>
          </a:xfrm>
          <a:prstGeom prst="rect">
            <a:avLst/>
          </a:prstGeom>
        </p:spPr>
      </p:pic>
      <p:sp>
        <p:nvSpPr>
          <p:cNvPr id="21" name="Rounded Rectangle 8">
            <a:extLst>
              <a:ext uri="{FF2B5EF4-FFF2-40B4-BE49-F238E27FC236}">
                <a16:creationId xmlns:a16="http://schemas.microsoft.com/office/drawing/2014/main" id="{2C1A216B-79D1-4E95-9CD3-8CB28ACDDBA7}"/>
              </a:ext>
            </a:extLst>
          </p:cNvPr>
          <p:cNvSpPr/>
          <p:nvPr/>
        </p:nvSpPr>
        <p:spPr bwMode="auto">
          <a:xfrm>
            <a:off x="2133600" y="5957344"/>
            <a:ext cx="6476999" cy="443456"/>
          </a:xfrm>
          <a:prstGeom prst="roundRect">
            <a:avLst/>
          </a:prstGeom>
          <a:solidFill>
            <a:schemeClr val="tx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CÁC LOẠI HÌNH NÀY THÔNG TH</a:t>
            </a:r>
            <a:r>
              <a:rPr lang="vi-VN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Ư</a:t>
            </a:r>
            <a:r>
              <a:rPr lang="en-US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ỜNG TƯ VẤN N</a:t>
            </a:r>
            <a:r>
              <a:rPr lang="vi-VN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Ư</a:t>
            </a:r>
            <a:r>
              <a:rPr lang="en-US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ỚC NGOÀI THIẾT KẾ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38245366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21"/>
          <p:cNvSpPr txBox="1">
            <a:spLocks noChangeArrowheads="1"/>
          </p:cNvSpPr>
          <p:nvPr/>
        </p:nvSpPr>
        <p:spPr bwMode="auto">
          <a:xfrm>
            <a:off x="0" y="1585"/>
            <a:ext cx="9144000" cy="455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7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PHẦN 1: ỨNG DỤNG KHOA HỌC – CÔNG NGHỆ HIỆN ĐẠI VÀO CÔNG TÁC SẢN XUẤT</a:t>
            </a:r>
            <a:endParaRPr lang="nl-NL" sz="17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172" name="Straight Connector 5"/>
          <p:cNvCxnSpPr>
            <a:cxnSpLocks noChangeShapeType="1"/>
          </p:cNvCxnSpPr>
          <p:nvPr/>
        </p:nvCxnSpPr>
        <p:spPr bwMode="auto">
          <a:xfrm>
            <a:off x="0" y="457200"/>
            <a:ext cx="9144000" cy="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10" name="Rectangle 721"/>
          <p:cNvSpPr txBox="1"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1400" kern="0" dirty="0">
                <a:solidFill>
                  <a:srgbClr val="0099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TƯ VẤN TRƯỜNG SƠN – PHÒNG THIẾT KẾ 1</a:t>
            </a:r>
            <a:endParaRPr lang="en-US" sz="2600" kern="0" dirty="0">
              <a:solidFill>
                <a:srgbClr val="0099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175" name="Straight Connector 11"/>
          <p:cNvCxnSpPr>
            <a:cxnSpLocks noChangeShapeType="1"/>
          </p:cNvCxnSpPr>
          <p:nvPr/>
        </p:nvCxnSpPr>
        <p:spPr bwMode="auto">
          <a:xfrm>
            <a:off x="731520" y="6551613"/>
            <a:ext cx="8412480" cy="1587"/>
          </a:xfrm>
          <a:prstGeom prst="line">
            <a:avLst/>
          </a:prstGeom>
          <a:noFill/>
          <a:ln w="19050" algn="ctr">
            <a:solidFill>
              <a:srgbClr val="0000FF"/>
            </a:solidFill>
            <a:round/>
            <a:headEnd/>
            <a:tailEnd/>
          </a:ln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5D1D1777-12D4-4C3F-B68D-EB1E6585D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19825"/>
            <a:ext cx="876300" cy="6381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672B9A-2D86-493E-9C97-74FE63D3D8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920" y="1409520"/>
            <a:ext cx="7673736" cy="4809511"/>
          </a:xfrm>
          <a:prstGeom prst="rect">
            <a:avLst/>
          </a:prstGeom>
        </p:spPr>
      </p:pic>
      <p:sp>
        <p:nvSpPr>
          <p:cNvPr id="12" name="Rounded Rectangle 8">
            <a:extLst>
              <a:ext uri="{FF2B5EF4-FFF2-40B4-BE49-F238E27FC236}">
                <a16:creationId xmlns:a16="http://schemas.microsoft.com/office/drawing/2014/main" id="{4388F683-BFA9-48E1-AF65-02F901185463}"/>
              </a:ext>
            </a:extLst>
          </p:cNvPr>
          <p:cNvSpPr/>
          <p:nvPr/>
        </p:nvSpPr>
        <p:spPr bwMode="auto">
          <a:xfrm>
            <a:off x="32656" y="504825"/>
            <a:ext cx="9024258" cy="810989"/>
          </a:xfrm>
          <a:prstGeom prst="roundRect">
            <a:avLst/>
          </a:prstGeom>
          <a:solidFill>
            <a:schemeClr val="tx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1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BÊN CẠNH SỰ PHÁT TRIỂN CỦA KHOA HỌC CÔNG NGHỆ THÌ MẤY NĂM TRỞ LẠI ĐÂY </a:t>
            </a:r>
            <a:r>
              <a:rPr lang="en-US" sz="1400" b="1" u="sng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GIẢI PHÁP ỨNG DỤNG BIM TỐI </a:t>
            </a:r>
            <a:r>
              <a:rPr lang="vi-VN" sz="1400" b="1" u="sng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Ư</a:t>
            </a:r>
            <a:r>
              <a:rPr lang="en-US" sz="1400" b="1" u="sng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U THIẾT KẾ CÁC CÔNG TRÌNH C</a:t>
            </a:r>
            <a:r>
              <a:rPr lang="vi-VN" sz="1400" b="1" u="sng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Ơ</a:t>
            </a:r>
            <a:r>
              <a:rPr lang="en-US" sz="1400" b="1" u="sng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SỞ HẠ TẦNG</a:t>
            </a:r>
            <a:r>
              <a:rPr lang="en-US" sz="1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Đ</a:t>
            </a:r>
            <a:r>
              <a:rPr lang="vi-VN" sz="1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Ư</a:t>
            </a:r>
            <a:r>
              <a:rPr lang="en-US" sz="1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ỢC QUAN TÂM ĐẶC BIỆT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4252580984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21"/>
          <p:cNvSpPr txBox="1">
            <a:spLocks noChangeArrowheads="1"/>
          </p:cNvSpPr>
          <p:nvPr/>
        </p:nvSpPr>
        <p:spPr bwMode="auto">
          <a:xfrm>
            <a:off x="0" y="1585"/>
            <a:ext cx="9144000" cy="455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7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PHẦN 1: ỨNG DỤNG KHOA HỌC – CÔNG NGHỆ HIỆN ĐẠI VÀO CÔNG TÁC SẢN XUẤT</a:t>
            </a:r>
            <a:endParaRPr lang="nl-NL" sz="17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172" name="Straight Connector 5"/>
          <p:cNvCxnSpPr>
            <a:cxnSpLocks noChangeShapeType="1"/>
          </p:cNvCxnSpPr>
          <p:nvPr/>
        </p:nvCxnSpPr>
        <p:spPr bwMode="auto">
          <a:xfrm>
            <a:off x="0" y="457200"/>
            <a:ext cx="9144000" cy="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10" name="Rectangle 721"/>
          <p:cNvSpPr txBox="1"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1400" kern="0" dirty="0">
                <a:solidFill>
                  <a:srgbClr val="0099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TƯ VẤN TRƯỜNG SƠN – PHÒNG THIẾT KẾ 1</a:t>
            </a:r>
            <a:endParaRPr lang="en-US" sz="2600" kern="0" dirty="0">
              <a:solidFill>
                <a:srgbClr val="0099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175" name="Straight Connector 11"/>
          <p:cNvCxnSpPr>
            <a:cxnSpLocks noChangeShapeType="1"/>
          </p:cNvCxnSpPr>
          <p:nvPr/>
        </p:nvCxnSpPr>
        <p:spPr bwMode="auto">
          <a:xfrm>
            <a:off x="731520" y="6551613"/>
            <a:ext cx="8412480" cy="1587"/>
          </a:xfrm>
          <a:prstGeom prst="line">
            <a:avLst/>
          </a:prstGeom>
          <a:noFill/>
          <a:ln w="19050" algn="ctr">
            <a:solidFill>
              <a:srgbClr val="0000FF"/>
            </a:solidFill>
            <a:round/>
            <a:headEnd/>
            <a:tailEnd/>
          </a:ln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5D1D1777-12D4-4C3F-B68D-EB1E6585D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19825"/>
            <a:ext cx="876300" cy="6381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F563C7-7157-418C-9088-237D2FE11D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" t="8127" r="4167" b="5906"/>
          <a:stretch/>
        </p:blipFill>
        <p:spPr>
          <a:xfrm>
            <a:off x="457200" y="1066801"/>
            <a:ext cx="8305800" cy="44196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C93EBAFC-AC38-4BFB-A524-20060301BB54}"/>
              </a:ext>
            </a:extLst>
          </p:cNvPr>
          <p:cNvSpPr/>
          <p:nvPr/>
        </p:nvSpPr>
        <p:spPr>
          <a:xfrm>
            <a:off x="212271" y="3448110"/>
            <a:ext cx="2514600" cy="19241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5844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21"/>
          <p:cNvSpPr txBox="1">
            <a:spLocks noChangeArrowheads="1"/>
          </p:cNvSpPr>
          <p:nvPr/>
        </p:nvSpPr>
        <p:spPr bwMode="auto">
          <a:xfrm>
            <a:off x="0" y="1585"/>
            <a:ext cx="9144000" cy="455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7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PHẦN 1: ỨNG DỤNG KHOA HỌC – CÔNG NGHỆ HIỆN ĐẠI VÀO CÔNG TÁC SẢN XUẤT</a:t>
            </a:r>
            <a:endParaRPr lang="nl-NL" sz="17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172" name="Straight Connector 5"/>
          <p:cNvCxnSpPr>
            <a:cxnSpLocks noChangeShapeType="1"/>
          </p:cNvCxnSpPr>
          <p:nvPr/>
        </p:nvCxnSpPr>
        <p:spPr bwMode="auto">
          <a:xfrm>
            <a:off x="0" y="457200"/>
            <a:ext cx="9144000" cy="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10" name="Rectangle 721"/>
          <p:cNvSpPr txBox="1"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1400" kern="0" dirty="0">
                <a:solidFill>
                  <a:srgbClr val="0099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TƯ VẤN TRƯỜNG SƠN – PHÒNG THIẾT KẾ 1</a:t>
            </a:r>
            <a:endParaRPr lang="en-US" sz="2600" kern="0" dirty="0">
              <a:solidFill>
                <a:srgbClr val="0099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175" name="Straight Connector 11"/>
          <p:cNvCxnSpPr>
            <a:cxnSpLocks noChangeShapeType="1"/>
          </p:cNvCxnSpPr>
          <p:nvPr/>
        </p:nvCxnSpPr>
        <p:spPr bwMode="auto">
          <a:xfrm>
            <a:off x="731520" y="6551613"/>
            <a:ext cx="8412480" cy="1587"/>
          </a:xfrm>
          <a:prstGeom prst="line">
            <a:avLst/>
          </a:prstGeom>
          <a:noFill/>
          <a:ln w="19050" algn="ctr">
            <a:solidFill>
              <a:srgbClr val="0000FF"/>
            </a:solidFill>
            <a:round/>
            <a:headEnd/>
            <a:tailEnd/>
          </a:ln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5D1D1777-12D4-4C3F-B68D-EB1E6585D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19825"/>
            <a:ext cx="876300" cy="638175"/>
          </a:xfrm>
          <a:prstGeom prst="rect">
            <a:avLst/>
          </a:prstGeom>
        </p:spPr>
      </p:pic>
      <p:sp>
        <p:nvSpPr>
          <p:cNvPr id="11" name="Rounded Rectangle 8">
            <a:extLst>
              <a:ext uri="{FF2B5EF4-FFF2-40B4-BE49-F238E27FC236}">
                <a16:creationId xmlns:a16="http://schemas.microsoft.com/office/drawing/2014/main" id="{7A94BF8E-BB12-4433-80BC-F360685A80B8}"/>
              </a:ext>
            </a:extLst>
          </p:cNvPr>
          <p:cNvSpPr/>
          <p:nvPr/>
        </p:nvSpPr>
        <p:spPr bwMode="auto">
          <a:xfrm>
            <a:off x="1219200" y="533400"/>
            <a:ext cx="6858000" cy="41110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ỨNG DỤNG PHẦN MỀM – CIVIL 3D (GIẢI PHÁP BIM) VÀO CÔNG TÁC THIẾT KẾ </a:t>
            </a:r>
            <a:endParaRPr lang="en-US" sz="1400" dirty="0"/>
          </a:p>
        </p:txBody>
      </p:sp>
      <p:pic>
        <p:nvPicPr>
          <p:cNvPr id="1026" name="Picture 2" descr="Kết quả hình ảnh cho giới thiệu autocad civil3d&quot;">
            <a:extLst>
              <a:ext uri="{FF2B5EF4-FFF2-40B4-BE49-F238E27FC236}">
                <a16:creationId xmlns:a16="http://schemas.microsoft.com/office/drawing/2014/main" id="{7B35B6B3-1574-4EE6-B32A-5890B8730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990600"/>
            <a:ext cx="6629400" cy="3480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8">
            <a:extLst>
              <a:ext uri="{FF2B5EF4-FFF2-40B4-BE49-F238E27FC236}">
                <a16:creationId xmlns:a16="http://schemas.microsoft.com/office/drawing/2014/main" id="{F65C2047-CF4B-442B-A77F-FA0703356EE5}"/>
              </a:ext>
            </a:extLst>
          </p:cNvPr>
          <p:cNvSpPr/>
          <p:nvPr/>
        </p:nvSpPr>
        <p:spPr bwMode="auto">
          <a:xfrm>
            <a:off x="426720" y="4572000"/>
            <a:ext cx="8412480" cy="1564369"/>
          </a:xfrm>
          <a:prstGeom prst="roundRect">
            <a:avLst/>
          </a:prstGeom>
          <a:solidFill>
            <a:schemeClr val="tx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lnSpc>
                <a:spcPct val="150000"/>
              </a:lnSpc>
            </a:pPr>
            <a:r>
              <a:rPr lang="vi-VN" sz="1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mềm thiết kế hạ tầng – Autodesk Civil 3D</a:t>
            </a:r>
            <a:endParaRPr lang="vi-VN" sz="15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1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3D</a:t>
            </a:r>
            <a:r>
              <a:rPr lang="vi-VN" sz="15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là một phần mềm được tạo ra để thiết kế riêng cho ngành kỹ thuật xây dựng.</a:t>
            </a:r>
            <a:endParaRPr lang="en-US" sz="15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5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sz="15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ối với phần mềm </a:t>
            </a:r>
            <a:r>
              <a:rPr lang="vi-VN" sz="1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3D</a:t>
            </a:r>
            <a:r>
              <a:rPr lang="vi-VN" sz="15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những thành phần trong dự án của bạn như nhãn, bảng biểu, bề mặt, trắc dọc, trắc ngang, bảng biểu,…đều được liên kết và tự động cập nhật.</a:t>
            </a:r>
            <a:endParaRPr lang="en-US" sz="1500" dirty="0"/>
          </a:p>
          <a:p>
            <a:pPr>
              <a:lnSpc>
                <a:spcPct val="150000"/>
              </a:lnSpc>
            </a:pPr>
            <a:r>
              <a:rPr lang="vi-VN" sz="15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14609593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21"/>
          <p:cNvSpPr txBox="1">
            <a:spLocks noChangeArrowheads="1"/>
          </p:cNvSpPr>
          <p:nvPr/>
        </p:nvSpPr>
        <p:spPr bwMode="auto">
          <a:xfrm>
            <a:off x="0" y="1585"/>
            <a:ext cx="9144000" cy="455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7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PHẦN 1: ỨNG DỤNG KHOA HỌC – CÔNG NGHỆ HIỆN ĐẠI VÀO CÔNG TÁC SẢN XUẤT</a:t>
            </a:r>
            <a:endParaRPr lang="nl-NL" sz="17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172" name="Straight Connector 5"/>
          <p:cNvCxnSpPr>
            <a:cxnSpLocks noChangeShapeType="1"/>
          </p:cNvCxnSpPr>
          <p:nvPr/>
        </p:nvCxnSpPr>
        <p:spPr bwMode="auto">
          <a:xfrm>
            <a:off x="0" y="457200"/>
            <a:ext cx="9144000" cy="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10" name="Rectangle 721"/>
          <p:cNvSpPr txBox="1"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1400" kern="0" dirty="0">
                <a:solidFill>
                  <a:srgbClr val="0099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TƯ VẤN TRƯỜNG SƠN – PHÒNG THIẾT KẾ 1</a:t>
            </a:r>
            <a:endParaRPr lang="en-US" sz="2600" kern="0" dirty="0">
              <a:solidFill>
                <a:srgbClr val="0099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175" name="Straight Connector 11"/>
          <p:cNvCxnSpPr>
            <a:cxnSpLocks noChangeShapeType="1"/>
          </p:cNvCxnSpPr>
          <p:nvPr/>
        </p:nvCxnSpPr>
        <p:spPr bwMode="auto">
          <a:xfrm>
            <a:off x="731520" y="6551613"/>
            <a:ext cx="8412480" cy="1587"/>
          </a:xfrm>
          <a:prstGeom prst="line">
            <a:avLst/>
          </a:prstGeom>
          <a:noFill/>
          <a:ln w="19050" algn="ctr">
            <a:solidFill>
              <a:srgbClr val="0000FF"/>
            </a:solidFill>
            <a:round/>
            <a:headEnd/>
            <a:tailEnd/>
          </a:ln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5D1D1777-12D4-4C3F-B68D-EB1E6585D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19825"/>
            <a:ext cx="876300" cy="638175"/>
          </a:xfrm>
          <a:prstGeom prst="rect">
            <a:avLst/>
          </a:prstGeom>
        </p:spPr>
      </p:pic>
      <p:sp>
        <p:nvSpPr>
          <p:cNvPr id="12" name="Rounded Rectangle 8">
            <a:extLst>
              <a:ext uri="{FF2B5EF4-FFF2-40B4-BE49-F238E27FC236}">
                <a16:creationId xmlns:a16="http://schemas.microsoft.com/office/drawing/2014/main" id="{C0E10C23-5A27-42E5-9484-0A26C4E7D153}"/>
              </a:ext>
            </a:extLst>
          </p:cNvPr>
          <p:cNvSpPr/>
          <p:nvPr/>
        </p:nvSpPr>
        <p:spPr bwMode="auto">
          <a:xfrm>
            <a:off x="2302797" y="574950"/>
            <a:ext cx="4538405" cy="431249"/>
          </a:xfrm>
          <a:prstGeom prst="roundRect">
            <a:avLst/>
          </a:prstGeom>
          <a:solidFill>
            <a:schemeClr val="tx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GIẢI PHÁP ĐỊNH TIM TUYẾN BẰNG CIVIL 3D</a:t>
            </a:r>
            <a:endParaRPr lang="en-US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581DEF-A322-4E07-A0AB-122B47A4B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3" y="1134803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700744"/>
      </p:ext>
    </p:extLst>
  </p:cSld>
  <p:clrMapOvr>
    <a:masterClrMapping/>
  </p:clrMapOvr>
  <p:transition>
    <p:fad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25307</TotalTime>
  <Words>1971</Words>
  <Application>Microsoft Office PowerPoint</Application>
  <PresentationFormat>On-screen Show (4:3)</PresentationFormat>
  <Paragraphs>172</Paragraphs>
  <Slides>28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.VnArial</vt:lpstr>
      <vt:lpstr>.VnAvant</vt:lpstr>
      <vt:lpstr>.VnAvantH</vt:lpstr>
      <vt:lpstr>Arial</vt:lpstr>
      <vt:lpstr>Book Antiqua</vt:lpstr>
      <vt:lpstr>Lucida Sans</vt:lpstr>
      <vt:lpstr>Times New Roman</vt:lpstr>
      <vt:lpstr>Wingdings</vt:lpstr>
      <vt:lpstr>Wingdings 2</vt:lpstr>
      <vt:lpstr>Wingdings 3</vt:lpstr>
      <vt:lpstr>Apex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Häc viÖn tµi chÝnh ViÖn khoa häc TµI ChÝnh Phßng Tµi chÝnh quèc tÕ</dc:title>
  <dc:creator>Admin</dc:creator>
  <cp:lastModifiedBy>huy bui quoc</cp:lastModifiedBy>
  <cp:revision>2538</cp:revision>
  <cp:lastPrinted>2003-09-09T07:08:31Z</cp:lastPrinted>
  <dcterms:created xsi:type="dcterms:W3CDTF">2002-05-08T07:33:06Z</dcterms:created>
  <dcterms:modified xsi:type="dcterms:W3CDTF">2020-01-15T03:41:03Z</dcterms:modified>
</cp:coreProperties>
</file>